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1.xml" ContentType="application/vnd.ms-office.webextension+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53"/>
  </p:notesMasterIdLst>
  <p:sldIdLst>
    <p:sldId id="256" r:id="rId2"/>
    <p:sldId id="330" r:id="rId3"/>
    <p:sldId id="334" r:id="rId4"/>
    <p:sldId id="365" r:id="rId5"/>
    <p:sldId id="372" r:id="rId6"/>
    <p:sldId id="335" r:id="rId7"/>
    <p:sldId id="336" r:id="rId8"/>
    <p:sldId id="337" r:id="rId9"/>
    <p:sldId id="378" r:id="rId10"/>
    <p:sldId id="373" r:id="rId11"/>
    <p:sldId id="341" r:id="rId12"/>
    <p:sldId id="342" r:id="rId13"/>
    <p:sldId id="343" r:id="rId14"/>
    <p:sldId id="344" r:id="rId15"/>
    <p:sldId id="339" r:id="rId16"/>
    <p:sldId id="345" r:id="rId17"/>
    <p:sldId id="380" r:id="rId18"/>
    <p:sldId id="349" r:id="rId19"/>
    <p:sldId id="346" r:id="rId20"/>
    <p:sldId id="362" r:id="rId21"/>
    <p:sldId id="340" r:id="rId22"/>
    <p:sldId id="357" r:id="rId23"/>
    <p:sldId id="355" r:id="rId24"/>
    <p:sldId id="354" r:id="rId25"/>
    <p:sldId id="347" r:id="rId26"/>
    <p:sldId id="369" r:id="rId27"/>
    <p:sldId id="368" r:id="rId28"/>
    <p:sldId id="391" r:id="rId29"/>
    <p:sldId id="370" r:id="rId30"/>
    <p:sldId id="374" r:id="rId31"/>
    <p:sldId id="375" r:id="rId32"/>
    <p:sldId id="376" r:id="rId33"/>
    <p:sldId id="390" r:id="rId34"/>
    <p:sldId id="371" r:id="rId35"/>
    <p:sldId id="392" r:id="rId36"/>
    <p:sldId id="381" r:id="rId37"/>
    <p:sldId id="382" r:id="rId38"/>
    <p:sldId id="386" r:id="rId39"/>
    <p:sldId id="387" r:id="rId40"/>
    <p:sldId id="388" r:id="rId41"/>
    <p:sldId id="393" r:id="rId42"/>
    <p:sldId id="394" r:id="rId43"/>
    <p:sldId id="383" r:id="rId44"/>
    <p:sldId id="384" r:id="rId45"/>
    <p:sldId id="385" r:id="rId46"/>
    <p:sldId id="389" r:id="rId47"/>
    <p:sldId id="395" r:id="rId48"/>
    <p:sldId id="304" r:id="rId49"/>
    <p:sldId id="261" r:id="rId50"/>
    <p:sldId id="377" r:id="rId51"/>
    <p:sldId id="37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24"/>
    <p:restoredTop sz="77903"/>
  </p:normalViewPr>
  <p:slideViewPr>
    <p:cSldViewPr snapToGrid="0" snapToObjects="1">
      <p:cViewPr varScale="1">
        <p:scale>
          <a:sx n="87" d="100"/>
          <a:sy n="87" d="100"/>
        </p:scale>
        <p:origin x="20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4/15/25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purposes, generative models are closer to parrots than AGI, without the benefit of being a cute bird. We’re not at AGI, and don’t yet have a pathway there, hence why a lot not-small contingent of ML researchers call generative AI “stochastic parrots”. Something to keep in mind.</a:t>
            </a:r>
          </a:p>
        </p:txBody>
      </p:sp>
      <p:sp>
        <p:nvSpPr>
          <p:cNvPr id="4" name="Slide Number Placeholder 3"/>
          <p:cNvSpPr>
            <a:spLocks noGrp="1"/>
          </p:cNvSpPr>
          <p:nvPr>
            <p:ph type="sldNum" sz="quarter" idx="5"/>
          </p:nvPr>
        </p:nvSpPr>
        <p:spPr/>
        <p:txBody>
          <a:bodyPr/>
          <a:lstStyle/>
          <a:p>
            <a:fld id="{B10F3DF1-AE44-3246-9A38-D824A9ADABF3}" type="slidenum">
              <a:rPr lang="en-US" smtClean="0"/>
              <a:t>4</a:t>
            </a:fld>
            <a:endParaRPr lang="en-US"/>
          </a:p>
        </p:txBody>
      </p:sp>
    </p:spTree>
    <p:extLst>
      <p:ext uri="{BB962C8B-B14F-4D97-AF65-F5344CB8AC3E}">
        <p14:creationId xmlns:p14="http://schemas.microsoft.com/office/powerpoint/2010/main" val="4234657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and GANs differ in how they learn their latent spaces</a:t>
            </a:r>
          </a:p>
          <a:p>
            <a:endParaRPr lang="en-US" dirty="0"/>
          </a:p>
          <a:p>
            <a:r>
              <a:rPr lang="en-US" dirty="0"/>
              <a:t>A potential advantage of VAEs over GANs is their explicit latent distributions: they have parameters associated with them and so can interpret those latent distributions. GANs do not; they are “implicit” and can only be sampled from via noise vectors.</a:t>
            </a:r>
          </a:p>
        </p:txBody>
      </p:sp>
      <p:sp>
        <p:nvSpPr>
          <p:cNvPr id="4" name="Slide Number Placeholder 3"/>
          <p:cNvSpPr>
            <a:spLocks noGrp="1"/>
          </p:cNvSpPr>
          <p:nvPr>
            <p:ph type="sldNum" sz="quarter" idx="5"/>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1549098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high-dimensional AR system—just </a:t>
            </a:r>
            <a:r>
              <a:rPr lang="en-US" u="sng" dirty="0"/>
              <a:t>5x 2x2!</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26</a:t>
            </a:fld>
            <a:endParaRPr lang="en-US"/>
          </a:p>
        </p:txBody>
      </p:sp>
    </p:spTree>
    <p:extLst>
      <p:ext uri="{BB962C8B-B14F-4D97-AF65-F5344CB8AC3E}">
        <p14:creationId xmlns:p14="http://schemas.microsoft.com/office/powerpoint/2010/main" val="225984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FTI0900"/>
              </a:rPr>
              <a:t>The forwards diffusion process, </a:t>
            </a:r>
            <a:r>
              <a:rPr lang="en-US" sz="1800" dirty="0">
                <a:effectLst/>
                <a:latin typeface="CMMI9"/>
              </a:rPr>
              <a:t>q</a:t>
            </a:r>
            <a:r>
              <a:rPr lang="en-US" sz="1800" dirty="0">
                <a:effectLst/>
                <a:latin typeface="CMR9"/>
              </a:rPr>
              <a:t>(</a:t>
            </a:r>
            <a:r>
              <a:rPr lang="en-US" sz="1800" dirty="0">
                <a:effectLst/>
                <a:latin typeface="CMMIB9"/>
              </a:rPr>
              <a:t>x</a:t>
            </a:r>
            <a:r>
              <a:rPr lang="en-US" sz="1800" dirty="0">
                <a:effectLst/>
                <a:latin typeface="CMMI6"/>
              </a:rPr>
              <a:t>t</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R9"/>
              </a:rPr>
              <a:t>)</a:t>
            </a:r>
            <a:r>
              <a:rPr lang="en-US" sz="1800" dirty="0">
                <a:effectLst/>
                <a:latin typeface="SFTI0900"/>
              </a:rPr>
              <a:t>, implements the (non-learned) encoder / inference network; this just adds Gaussian noise at each step. The reverse diffusion process, </a:t>
            </a:r>
            <a:r>
              <a:rPr lang="en-US" sz="1800" dirty="0">
                <a:effectLst/>
                <a:latin typeface="CMMI9"/>
              </a:rPr>
              <a:t>p</a:t>
            </a:r>
            <a:r>
              <a:rPr lang="el-GR" sz="1800" dirty="0">
                <a:effectLst/>
                <a:latin typeface="CMMIB6"/>
              </a:rPr>
              <a:t> </a:t>
            </a:r>
            <a:r>
              <a:rPr lang="el-GR" sz="1800" dirty="0">
                <a:effectLst/>
                <a:latin typeface="CMR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R9"/>
              </a:rPr>
              <a:t>)</a:t>
            </a:r>
            <a:r>
              <a:rPr lang="en-US" sz="1800" dirty="0">
                <a:effectLst/>
                <a:latin typeface="SFTI0900"/>
              </a:rPr>
              <a:t>, implements the decoder; this is a learned Gaussian model. </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692890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DDPM – initial architecture of LD, uses Markov process to model forward and backward diffusion</a:t>
            </a:r>
          </a:p>
          <a:p>
            <a:r>
              <a:rPr lang="en-US" dirty="0"/>
              <a:t>NCSN – inspired by physics to sample from large sets of possible particle trajectories (Langevin dynamics)</a:t>
            </a:r>
          </a:p>
          <a:p>
            <a:r>
              <a:rPr lang="en-US" dirty="0"/>
              <a:t>SDE – assumes continuous diffusion processes, unlike prior two methods, integrating along time</a:t>
            </a:r>
          </a:p>
        </p:txBody>
      </p:sp>
      <p:sp>
        <p:nvSpPr>
          <p:cNvPr id="4" name="Slide Number Placeholder 3"/>
          <p:cNvSpPr>
            <a:spLocks noGrp="1"/>
          </p:cNvSpPr>
          <p:nvPr>
            <p:ph type="sldNum" sz="quarter" idx="5"/>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280489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32</a:t>
            </a:fld>
            <a:endParaRPr lang="en-US"/>
          </a:p>
        </p:txBody>
      </p:sp>
    </p:spTree>
    <p:extLst>
      <p:ext uri="{BB962C8B-B14F-4D97-AF65-F5344CB8AC3E}">
        <p14:creationId xmlns:p14="http://schemas.microsoft.com/office/powerpoint/2010/main" val="134912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51632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36</a:t>
            </a:fld>
            <a:endParaRPr lang="en-US"/>
          </a:p>
        </p:txBody>
      </p:sp>
    </p:spTree>
    <p:extLst>
      <p:ext uri="{BB962C8B-B14F-4D97-AF65-F5344CB8AC3E}">
        <p14:creationId xmlns:p14="http://schemas.microsoft.com/office/powerpoint/2010/main" val="2511173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t>Application of a VAE to chemical design in (Gómez-</a:t>
            </a:r>
            <a:r>
              <a:rPr lang="en-US" dirty="0" err="1"/>
              <a:t>Bombarelli</a:t>
            </a:r>
            <a:r>
              <a:rPr lang="en-US" dirty="0"/>
              <a:t> et al., 2018). A latent continuous representation z of molecules is learned on a large dataset of molecules.</a:t>
            </a:r>
          </a:p>
          <a:p>
            <a:pPr marL="228600" indent="-228600">
              <a:buAutoNum type="alphaLcParenBoth"/>
            </a:pPr>
            <a:r>
              <a:rPr lang="en-US" dirty="0"/>
              <a:t>This continuous representation enables gradient-based search of new molecules that maximizes f (z), a certain desired property.</a:t>
            </a:r>
          </a:p>
          <a:p>
            <a:pPr marL="228600" indent="-228600">
              <a:buAutoNum type="alphaLcParenBoth"/>
            </a:pP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39</a:t>
            </a:fld>
            <a:endParaRPr lang="en-US"/>
          </a:p>
        </p:txBody>
      </p:sp>
    </p:spTree>
    <p:extLst>
      <p:ext uri="{BB962C8B-B14F-4D97-AF65-F5344CB8AC3E}">
        <p14:creationId xmlns:p14="http://schemas.microsoft.com/office/powerpoint/2010/main" val="3787259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can be used for image resynthesis. In this example by White, 2016, an original image (left) is modified in a latent space in the direction of a smile vector, producing a range of versions of the original, from smiling to sadness.</a:t>
            </a:r>
          </a:p>
        </p:txBody>
      </p:sp>
      <p:sp>
        <p:nvSpPr>
          <p:cNvPr id="4" name="Slide Number Placeholder 3"/>
          <p:cNvSpPr>
            <a:spLocks noGrp="1"/>
          </p:cNvSpPr>
          <p:nvPr>
            <p:ph type="sldNum" sz="quarter" idx="5"/>
          </p:nvPr>
        </p:nvSpPr>
        <p:spPr/>
        <p:txBody>
          <a:bodyPr/>
          <a:lstStyle/>
          <a:p>
            <a:fld id="{B10F3DF1-AE44-3246-9A38-D824A9ADABF3}" type="slidenum">
              <a:rPr lang="en-US" smtClean="0"/>
              <a:t>40</a:t>
            </a:fld>
            <a:endParaRPr lang="en-US"/>
          </a:p>
        </p:txBody>
      </p:sp>
    </p:spTree>
    <p:extLst>
      <p:ext uri="{BB962C8B-B14F-4D97-AF65-F5344CB8AC3E}">
        <p14:creationId xmlns:p14="http://schemas.microsoft.com/office/powerpoint/2010/main" val="65023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generative models tend to sample the “most likely” data points given some input (e.g. a prompt), the data being generated is in effect an average. Throwing out lots and lots of average values shrinks distribution tails, making unlikely data points even MORE unlikely until they disappear altogether.</a:t>
            </a:r>
          </a:p>
        </p:txBody>
      </p:sp>
      <p:sp>
        <p:nvSpPr>
          <p:cNvPr id="4" name="Slide Number Placeholder 3"/>
          <p:cNvSpPr>
            <a:spLocks noGrp="1"/>
          </p:cNvSpPr>
          <p:nvPr>
            <p:ph type="sldNum" sz="quarter" idx="5"/>
          </p:nvPr>
        </p:nvSpPr>
        <p:spPr/>
        <p:txBody>
          <a:bodyPr/>
          <a:lstStyle/>
          <a:p>
            <a:fld id="{B10F3DF1-AE44-3246-9A38-D824A9ADABF3}" type="slidenum">
              <a:rPr lang="en-US" smtClean="0"/>
              <a:t>42</a:t>
            </a:fld>
            <a:endParaRPr lang="en-US"/>
          </a:p>
        </p:txBody>
      </p:sp>
    </p:spTree>
    <p:extLst>
      <p:ext uri="{BB962C8B-B14F-4D97-AF65-F5344CB8AC3E}">
        <p14:creationId xmlns:p14="http://schemas.microsoft.com/office/powerpoint/2010/main" val="301946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useful for explicitly describing dependencies between variables. Unfortunately, we don’t often have this kind of detail, but in some cases this can be very useful for simulation.</a:t>
            </a:r>
          </a:p>
        </p:txBody>
      </p:sp>
      <p:sp>
        <p:nvSpPr>
          <p:cNvPr id="4" name="Slide Number Placeholder 3"/>
          <p:cNvSpPr>
            <a:spLocks noGrp="1"/>
          </p:cNvSpPr>
          <p:nvPr>
            <p:ph type="sldNum" sz="quarter" idx="5"/>
          </p:nvPr>
        </p:nvSpPr>
        <p:spPr/>
        <p:txBody>
          <a:bodyPr/>
          <a:lstStyle/>
          <a:p>
            <a:fld id="{B10F3DF1-AE44-3246-9A38-D824A9ADABF3}" type="slidenum">
              <a:rPr lang="en-US" smtClean="0"/>
              <a:t>11</a:t>
            </a:fld>
            <a:endParaRPr lang="en-US"/>
          </a:p>
        </p:txBody>
      </p:sp>
    </p:spTree>
    <p:extLst>
      <p:ext uri="{BB962C8B-B14F-4D97-AF65-F5344CB8AC3E}">
        <p14:creationId xmlns:p14="http://schemas.microsoft.com/office/powerpoint/2010/main" val="190030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Disinformation: as simple as fraudulent product reviews, as serious </a:t>
            </a:r>
            <a:r>
              <a:rPr lang="en-US"/>
              <a:t>as propaganda</a:t>
            </a:r>
            <a:endParaRPr lang="en-US" dirty="0"/>
          </a:p>
          <a:p>
            <a:endParaRPr lang="en-US" dirty="0"/>
          </a:p>
          <a:p>
            <a:r>
              <a:rPr lang="en-US" dirty="0"/>
              <a:t>5</a:t>
            </a:r>
            <a:r>
              <a:rPr lang="en-US" u="sng" dirty="0"/>
              <a:t>00 metric tons = 1M miles drive by gasoline-powered car</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44</a:t>
            </a:fld>
            <a:endParaRPr lang="en-US"/>
          </a:p>
        </p:txBody>
      </p:sp>
    </p:spTree>
    <p:extLst>
      <p:ext uri="{BB962C8B-B14F-4D97-AF65-F5344CB8AC3E}">
        <p14:creationId xmlns:p14="http://schemas.microsoft.com/office/powerpoint/2010/main" val="2868309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used for good OR bad things” is not the same as “WILL be used for good AND bad things”</a:t>
            </a:r>
          </a:p>
          <a:p>
            <a:r>
              <a:rPr lang="en-US" dirty="0"/>
              <a:t>The real question: will the good things outweigh the bad things? Can we minimize the bad things and encourage the good things?</a:t>
            </a:r>
          </a:p>
        </p:txBody>
      </p:sp>
      <p:sp>
        <p:nvSpPr>
          <p:cNvPr id="4" name="Slide Number Placeholder 3"/>
          <p:cNvSpPr>
            <a:spLocks noGrp="1"/>
          </p:cNvSpPr>
          <p:nvPr>
            <p:ph type="sldNum" sz="quarter" idx="5"/>
          </p:nvPr>
        </p:nvSpPr>
        <p:spPr/>
        <p:txBody>
          <a:bodyPr/>
          <a:lstStyle/>
          <a:p>
            <a:fld id="{B10F3DF1-AE44-3246-9A38-D824A9ADABF3}" type="slidenum">
              <a:rPr lang="en-US" smtClean="0"/>
              <a:t>45</a:t>
            </a:fld>
            <a:endParaRPr lang="en-US"/>
          </a:p>
        </p:txBody>
      </p:sp>
    </p:spTree>
    <p:extLst>
      <p:ext uri="{BB962C8B-B14F-4D97-AF65-F5344CB8AC3E}">
        <p14:creationId xmlns:p14="http://schemas.microsoft.com/office/powerpoint/2010/main" val="65273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47</a:t>
            </a:fld>
            <a:endParaRPr lang="en-US"/>
          </a:p>
        </p:txBody>
      </p:sp>
    </p:spTree>
    <p:extLst>
      <p:ext uri="{BB962C8B-B14F-4D97-AF65-F5344CB8AC3E}">
        <p14:creationId xmlns:p14="http://schemas.microsoft.com/office/powerpoint/2010/main" val="2922764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50</a:t>
            </a:fld>
            <a:endParaRPr lang="en-US"/>
          </a:p>
        </p:txBody>
      </p:sp>
    </p:spTree>
    <p:extLst>
      <p:ext uri="{BB962C8B-B14F-4D97-AF65-F5344CB8AC3E}">
        <p14:creationId xmlns:p14="http://schemas.microsoft.com/office/powerpoint/2010/main" val="39931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inference is a class of Bayesian statistical models that attempt to approximate otherwise-intractable data distributions using a latent distribution (which IS learnable/tractable), and then training it to discover the relationship between the data (x) and the latent distribution (z).</a:t>
            </a:r>
          </a:p>
        </p:txBody>
      </p:sp>
      <p:sp>
        <p:nvSpPr>
          <p:cNvPr id="4" name="Slide Number Placeholder 3"/>
          <p:cNvSpPr>
            <a:spLocks noGrp="1"/>
          </p:cNvSpPr>
          <p:nvPr>
            <p:ph type="sldNum" sz="quarter" idx="5"/>
          </p:nvPr>
        </p:nvSpPr>
        <p:spPr/>
        <p:txBody>
          <a:bodyPr/>
          <a:lstStyle/>
          <a:p>
            <a:fld id="{B10F3DF1-AE44-3246-9A38-D824A9ADABF3}" type="slidenum">
              <a:rPr lang="en-US" smtClean="0"/>
              <a:t>12</a:t>
            </a:fld>
            <a:endParaRPr lang="en-US"/>
          </a:p>
        </p:txBody>
      </p:sp>
    </p:spTree>
    <p:extLst>
      <p:ext uri="{BB962C8B-B14F-4D97-AF65-F5344CB8AC3E}">
        <p14:creationId xmlns:p14="http://schemas.microsoft.com/office/powerpoint/2010/main" val="693320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in the era of deep learning, variational inference can be done (and is often done) with deep neural networks. </a:t>
            </a:r>
          </a:p>
        </p:txBody>
      </p:sp>
      <p:sp>
        <p:nvSpPr>
          <p:cNvPr id="4" name="Slide Number Placeholder 3"/>
          <p:cNvSpPr>
            <a:spLocks noGrp="1"/>
          </p:cNvSpPr>
          <p:nvPr>
            <p:ph type="sldNum" sz="quarter" idx="5"/>
          </p:nvPr>
        </p:nvSpPr>
        <p:spPr/>
        <p:txBody>
          <a:bodyPr/>
          <a:lstStyle/>
          <a:p>
            <a:fld id="{B10F3DF1-AE44-3246-9A38-D824A9ADABF3}" type="slidenum">
              <a:rPr lang="en-US" smtClean="0"/>
              <a:t>14</a:t>
            </a:fld>
            <a:endParaRPr lang="en-US"/>
          </a:p>
        </p:txBody>
      </p:sp>
    </p:spTree>
    <p:extLst>
      <p:ext uri="{BB962C8B-B14F-4D97-AF65-F5344CB8AC3E}">
        <p14:creationId xmlns:p14="http://schemas.microsoft.com/office/powerpoint/2010/main" val="6355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Denoising autoencoders learn a distribution: mapping each input data point to a distribution, rather than a single code.</a:t>
            </a:r>
          </a:p>
        </p:txBody>
      </p:sp>
      <p:sp>
        <p:nvSpPr>
          <p:cNvPr id="4" name="Slide Number Placeholder 3"/>
          <p:cNvSpPr>
            <a:spLocks noGrp="1"/>
          </p:cNvSpPr>
          <p:nvPr>
            <p:ph type="sldNum" sz="quarter" idx="5"/>
          </p:nvPr>
        </p:nvSpPr>
        <p:spPr/>
        <p:txBody>
          <a:bodyPr/>
          <a:lstStyle/>
          <a:p>
            <a:fld id="{B10F3DF1-AE44-3246-9A38-D824A9ADABF3}" type="slidenum">
              <a:rPr lang="en-US" smtClean="0"/>
              <a:t>15</a:t>
            </a:fld>
            <a:endParaRPr lang="en-US"/>
          </a:p>
        </p:txBody>
      </p:sp>
    </p:spTree>
    <p:extLst>
      <p:ext uri="{BB962C8B-B14F-4D97-AF65-F5344CB8AC3E}">
        <p14:creationId xmlns:p14="http://schemas.microsoft.com/office/powerpoint/2010/main" val="241504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Guest lecturer Meekail a few weeks back did a lot with VAEs in his dissertation; in fact his sampling methods he was teaching was how he tested whether or not the VAEs learned what they were supposed to learn.</a:t>
            </a:r>
          </a:p>
        </p:txBody>
      </p:sp>
      <p:sp>
        <p:nvSpPr>
          <p:cNvPr id="4" name="Slide Number Placeholder 3"/>
          <p:cNvSpPr>
            <a:spLocks noGrp="1"/>
          </p:cNvSpPr>
          <p:nvPr>
            <p:ph type="sldNum" sz="quarter" idx="5"/>
          </p:nvPr>
        </p:nvSpPr>
        <p:spPr/>
        <p:txBody>
          <a:bodyPr/>
          <a:lstStyle/>
          <a:p>
            <a:fld id="{B10F3DF1-AE44-3246-9A38-D824A9ADABF3}" type="slidenum">
              <a:rPr lang="en-US" smtClean="0"/>
              <a:t>17</a:t>
            </a:fld>
            <a:endParaRPr lang="en-US"/>
          </a:p>
        </p:txBody>
      </p:sp>
    </p:spTree>
    <p:extLst>
      <p:ext uri="{BB962C8B-B14F-4D97-AF65-F5344CB8AC3E}">
        <p14:creationId xmlns:p14="http://schemas.microsoft.com/office/powerpoint/2010/main" val="96900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probabilistic graphical model, translated directly into a deep neural network.</a:t>
            </a:r>
          </a:p>
        </p:txBody>
      </p:sp>
      <p:sp>
        <p:nvSpPr>
          <p:cNvPr id="4" name="Slide Number Placeholder 3"/>
          <p:cNvSpPr>
            <a:spLocks noGrp="1"/>
          </p:cNvSpPr>
          <p:nvPr>
            <p:ph type="sldNum" sz="quarter" idx="5"/>
          </p:nvPr>
        </p:nvSpPr>
        <p:spPr/>
        <p:txBody>
          <a:bodyPr/>
          <a:lstStyle/>
          <a:p>
            <a:fld id="{B10F3DF1-AE44-3246-9A38-D824A9ADABF3}" type="slidenum">
              <a:rPr lang="en-US" smtClean="0"/>
              <a:t>18</a:t>
            </a:fld>
            <a:endParaRPr lang="en-US"/>
          </a:p>
        </p:txBody>
      </p:sp>
    </p:spTree>
    <p:extLst>
      <p:ext uri="{BB962C8B-B14F-4D97-AF65-F5344CB8AC3E}">
        <p14:creationId xmlns:p14="http://schemas.microsoft.com/office/powerpoint/2010/main" val="346462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Arguably the first big “AI hype”, after deep learning itself.</a:t>
            </a:r>
          </a:p>
        </p:txBody>
      </p:sp>
      <p:sp>
        <p:nvSpPr>
          <p:cNvPr id="4" name="Slide Number Placeholder 3"/>
          <p:cNvSpPr>
            <a:spLocks noGrp="1"/>
          </p:cNvSpPr>
          <p:nvPr>
            <p:ph type="sldNum" sz="quarter" idx="5"/>
          </p:nvPr>
        </p:nvSpPr>
        <p:spPr/>
        <p:txBody>
          <a:bodyPr/>
          <a:lstStyle/>
          <a:p>
            <a:fld id="{B10F3DF1-AE44-3246-9A38-D824A9ADABF3}" type="slidenum">
              <a:rPr lang="en-US" smtClean="0"/>
              <a:t>20</a:t>
            </a:fld>
            <a:endParaRPr lang="en-US"/>
          </a:p>
        </p:txBody>
      </p:sp>
    </p:spTree>
    <p:extLst>
      <p:ext uri="{BB962C8B-B14F-4D97-AF65-F5344CB8AC3E}">
        <p14:creationId xmlns:p14="http://schemas.microsoft.com/office/powerpoint/2010/main" val="249944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22248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A305-7AFD-6060-A514-154A0DC660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E9B3-C62E-A58F-873F-3B675A8233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39A1-7AF6-5953-CEBB-6E5FDA30FA4A}"/>
              </a:ext>
            </a:extLst>
          </p:cNvPr>
          <p:cNvSpPr>
            <a:spLocks noGrp="1"/>
          </p:cNvSpPr>
          <p:nvPr>
            <p:ph type="dt" sz="half" idx="10"/>
          </p:nvPr>
        </p:nvSpPr>
        <p:spPr/>
        <p:txBody>
          <a:bodyPr/>
          <a:lstStyle/>
          <a:p>
            <a:fld id="{ECD19FB2-3AAB-4D03-B13A-2960828C78E3}" type="datetimeFigureOut">
              <a:rPr lang="en-US" smtClean="0"/>
              <a:t>4/15/25</a:t>
            </a:fld>
            <a:endParaRPr lang="en-US" dirty="0"/>
          </a:p>
        </p:txBody>
      </p:sp>
      <p:sp>
        <p:nvSpPr>
          <p:cNvPr id="5" name="Footer Placeholder 4">
            <a:extLst>
              <a:ext uri="{FF2B5EF4-FFF2-40B4-BE49-F238E27FC236}">
                <a16:creationId xmlns:a16="http://schemas.microsoft.com/office/drawing/2014/main" id="{D8BAB692-7FD2-6598-1B46-4CF75C25C2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BFA2A4-0726-74B0-88C7-2591C9022D6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457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1963-20EF-EA19-70BD-359ECC883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B63208-E557-308A-7C99-AF4FB9D43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46D6E-0CDE-92C9-449B-7CD2FF44FB33}"/>
              </a:ext>
            </a:extLst>
          </p:cNvPr>
          <p:cNvSpPr>
            <a:spLocks noGrp="1"/>
          </p:cNvSpPr>
          <p:nvPr>
            <p:ph type="dt" sz="half" idx="10"/>
          </p:nvPr>
        </p:nvSpPr>
        <p:spPr/>
        <p:txBody>
          <a:bodyPr/>
          <a:lstStyle/>
          <a:p>
            <a:fld id="{0DED02AE-B9A4-47BD-AF8E-97E16144138B}" type="datetimeFigureOut">
              <a:rPr lang="en-US" smtClean="0"/>
              <a:t>4/15/25</a:t>
            </a:fld>
            <a:endParaRPr lang="en-US" dirty="0"/>
          </a:p>
        </p:txBody>
      </p:sp>
      <p:sp>
        <p:nvSpPr>
          <p:cNvPr id="5" name="Footer Placeholder 4">
            <a:extLst>
              <a:ext uri="{FF2B5EF4-FFF2-40B4-BE49-F238E27FC236}">
                <a16:creationId xmlns:a16="http://schemas.microsoft.com/office/drawing/2014/main" id="{2985E02F-2524-B1C3-7BF7-953621D136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724F25-02D9-4E59-C5D0-F120536681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84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18663-59F0-C5B8-C68C-B1100E0622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C6EB8-794D-C19B-1A19-87051DFC8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247EC-2473-7CAF-8478-485E13220144}"/>
              </a:ext>
            </a:extLst>
          </p:cNvPr>
          <p:cNvSpPr>
            <a:spLocks noGrp="1"/>
          </p:cNvSpPr>
          <p:nvPr>
            <p:ph type="dt" sz="half" idx="10"/>
          </p:nvPr>
        </p:nvSpPr>
        <p:spPr/>
        <p:txBody>
          <a:bodyPr/>
          <a:lstStyle/>
          <a:p>
            <a:fld id="{CF0FD78B-DB02-4362-BCDC-98A55456977C}" type="datetimeFigureOut">
              <a:rPr lang="en-US" smtClean="0"/>
              <a:t>4/15/25</a:t>
            </a:fld>
            <a:endParaRPr lang="en-US" dirty="0"/>
          </a:p>
        </p:txBody>
      </p:sp>
      <p:sp>
        <p:nvSpPr>
          <p:cNvPr id="5" name="Footer Placeholder 4">
            <a:extLst>
              <a:ext uri="{FF2B5EF4-FFF2-40B4-BE49-F238E27FC236}">
                <a16:creationId xmlns:a16="http://schemas.microsoft.com/office/drawing/2014/main" id="{7023E32E-CE57-DE9D-7A83-35E126287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F0E071-11B1-DD52-B73E-2FA56FA9512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37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7267-8106-12C3-A2AB-9D4277E06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BE596-5DD5-1CD5-9CAF-81823B423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BC353-864C-9287-1826-6386707204EC}"/>
              </a:ext>
            </a:extLst>
          </p:cNvPr>
          <p:cNvSpPr>
            <a:spLocks noGrp="1"/>
          </p:cNvSpPr>
          <p:nvPr>
            <p:ph type="dt" sz="half" idx="10"/>
          </p:nvPr>
        </p:nvSpPr>
        <p:spPr/>
        <p:txBody>
          <a:bodyPr/>
          <a:lstStyle/>
          <a:p>
            <a:fld id="{99916976-5D93-46E4-A98A-FAD63E4D0EA8}" type="datetimeFigureOut">
              <a:rPr lang="en-US" smtClean="0"/>
              <a:t>4/15/25</a:t>
            </a:fld>
            <a:endParaRPr lang="en-US" dirty="0"/>
          </a:p>
        </p:txBody>
      </p:sp>
      <p:sp>
        <p:nvSpPr>
          <p:cNvPr id="5" name="Footer Placeholder 4">
            <a:extLst>
              <a:ext uri="{FF2B5EF4-FFF2-40B4-BE49-F238E27FC236}">
                <a16:creationId xmlns:a16="http://schemas.microsoft.com/office/drawing/2014/main" id="{DA8F69B4-45E3-EDED-CC0F-C459347BB6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11A717-99FF-43FF-8828-9F730523CE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34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62AF-4F4E-1527-27BB-9594ABC6D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91F21-37CE-788B-CB01-E06AFCCC6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B1DA3-D7A6-D6E6-5649-A526D2DBAE1F}"/>
              </a:ext>
            </a:extLst>
          </p:cNvPr>
          <p:cNvSpPr>
            <a:spLocks noGrp="1"/>
          </p:cNvSpPr>
          <p:nvPr>
            <p:ph type="dt" sz="half" idx="10"/>
          </p:nvPr>
        </p:nvSpPr>
        <p:spPr/>
        <p:txBody>
          <a:bodyPr/>
          <a:lstStyle/>
          <a:p>
            <a:fld id="{0F39F4F5-F4D2-4D2A-AB60-88D37ADCB869}" type="datetimeFigureOut">
              <a:rPr lang="en-US" smtClean="0"/>
              <a:t>4/15/25</a:t>
            </a:fld>
            <a:endParaRPr lang="en-US" dirty="0"/>
          </a:p>
        </p:txBody>
      </p:sp>
      <p:sp>
        <p:nvSpPr>
          <p:cNvPr id="5" name="Footer Placeholder 4">
            <a:extLst>
              <a:ext uri="{FF2B5EF4-FFF2-40B4-BE49-F238E27FC236}">
                <a16:creationId xmlns:a16="http://schemas.microsoft.com/office/drawing/2014/main" id="{A7B0DF26-4C8F-9D80-9D5D-BF240A16BE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AA3C32-8FF0-B0AE-D252-014A672FA7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792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B40F-D958-A022-928A-73089CE6D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03005-9C3A-CEC2-5DEB-78713A8D87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FA81EF-28CC-E9A6-AC6E-AF64FF73A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6C7B9-1FFB-72C3-EE5E-D3E3E076CFCB}"/>
              </a:ext>
            </a:extLst>
          </p:cNvPr>
          <p:cNvSpPr>
            <a:spLocks noGrp="1"/>
          </p:cNvSpPr>
          <p:nvPr>
            <p:ph type="dt" sz="half" idx="10"/>
          </p:nvPr>
        </p:nvSpPr>
        <p:spPr/>
        <p:txBody>
          <a:bodyPr/>
          <a:lstStyle/>
          <a:p>
            <a:fld id="{D23BC6CE-6D1E-47E5-8859-F31AC5380EB2}" type="datetimeFigureOut">
              <a:rPr lang="en-US" smtClean="0"/>
              <a:t>4/15/25</a:t>
            </a:fld>
            <a:endParaRPr lang="en-US" dirty="0"/>
          </a:p>
        </p:txBody>
      </p:sp>
      <p:sp>
        <p:nvSpPr>
          <p:cNvPr id="6" name="Footer Placeholder 5">
            <a:extLst>
              <a:ext uri="{FF2B5EF4-FFF2-40B4-BE49-F238E27FC236}">
                <a16:creationId xmlns:a16="http://schemas.microsoft.com/office/drawing/2014/main" id="{608B6FAA-6B96-7F11-CB7F-EFDF4C36B1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3D0EA1-CDC9-9885-4BF2-979C0A356C8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46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DBA5-781C-D078-BAFE-EB8F5737C0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D9FB2-AD52-37F5-F88E-A3D5929DA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2AD6-C99D-083A-8B84-6EAB78060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A48F4-5FA8-E935-5956-C8ECA8633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68C0A-F148-2DE1-6225-7770EC2B6A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B6CE7E-0EAD-CA1D-F76E-ADF5BC74D203}"/>
              </a:ext>
            </a:extLst>
          </p:cNvPr>
          <p:cNvSpPr>
            <a:spLocks noGrp="1"/>
          </p:cNvSpPr>
          <p:nvPr>
            <p:ph type="dt" sz="half" idx="10"/>
          </p:nvPr>
        </p:nvSpPr>
        <p:spPr/>
        <p:txBody>
          <a:bodyPr/>
          <a:lstStyle/>
          <a:p>
            <a:fld id="{B1B4E7C4-4DA4-404D-9965-B13F2DD7D8BF}" type="datetimeFigureOut">
              <a:rPr lang="en-US" smtClean="0"/>
              <a:t>4/15/25</a:t>
            </a:fld>
            <a:endParaRPr lang="en-US" dirty="0"/>
          </a:p>
        </p:txBody>
      </p:sp>
      <p:sp>
        <p:nvSpPr>
          <p:cNvPr id="8" name="Footer Placeholder 7">
            <a:extLst>
              <a:ext uri="{FF2B5EF4-FFF2-40B4-BE49-F238E27FC236}">
                <a16:creationId xmlns:a16="http://schemas.microsoft.com/office/drawing/2014/main" id="{9BC3D716-B8D9-3508-866B-CDD59A3C30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BA28EA-563A-0F00-E0F3-16B8BC964F9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6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7B3C-2E6A-7AEF-B1C3-371D421E4E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46DB72-D1C3-2439-9AE8-34659877C60E}"/>
              </a:ext>
            </a:extLst>
          </p:cNvPr>
          <p:cNvSpPr>
            <a:spLocks noGrp="1"/>
          </p:cNvSpPr>
          <p:nvPr>
            <p:ph type="dt" sz="half" idx="10"/>
          </p:nvPr>
        </p:nvSpPr>
        <p:spPr/>
        <p:txBody>
          <a:bodyPr/>
          <a:lstStyle/>
          <a:p>
            <a:fld id="{476FB7AA-4A53-424F-AD41-70827B6504BA}" type="datetimeFigureOut">
              <a:rPr lang="en-US" smtClean="0"/>
              <a:t>4/15/25</a:t>
            </a:fld>
            <a:endParaRPr lang="en-US" dirty="0"/>
          </a:p>
        </p:txBody>
      </p:sp>
      <p:sp>
        <p:nvSpPr>
          <p:cNvPr id="4" name="Footer Placeholder 3">
            <a:extLst>
              <a:ext uri="{FF2B5EF4-FFF2-40B4-BE49-F238E27FC236}">
                <a16:creationId xmlns:a16="http://schemas.microsoft.com/office/drawing/2014/main" id="{E5E5DF9D-7F3A-7AAA-36F6-8CD8BE61D6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3438C5-CE81-2972-62FF-8DEAEA63F3B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45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C2204-AB02-FBE7-5D7F-7EC43B272F84}"/>
              </a:ext>
            </a:extLst>
          </p:cNvPr>
          <p:cNvSpPr>
            <a:spLocks noGrp="1"/>
          </p:cNvSpPr>
          <p:nvPr>
            <p:ph type="dt" sz="half" idx="10"/>
          </p:nvPr>
        </p:nvSpPr>
        <p:spPr/>
        <p:txBody>
          <a:bodyPr/>
          <a:lstStyle/>
          <a:p>
            <a:fld id="{E7884882-FB12-4BC8-9960-9AD8104D7FAE}" type="datetimeFigureOut">
              <a:rPr lang="en-US" smtClean="0"/>
              <a:t>4/15/25</a:t>
            </a:fld>
            <a:endParaRPr lang="en-US" dirty="0"/>
          </a:p>
        </p:txBody>
      </p:sp>
      <p:sp>
        <p:nvSpPr>
          <p:cNvPr id="3" name="Footer Placeholder 2">
            <a:extLst>
              <a:ext uri="{FF2B5EF4-FFF2-40B4-BE49-F238E27FC236}">
                <a16:creationId xmlns:a16="http://schemas.microsoft.com/office/drawing/2014/main" id="{619E4472-7F8A-966F-ADCA-8C37921A8F9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AD3B915-57CA-2CA7-25BA-E8651B6B1F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69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DD5E-E1A5-6090-6839-FC5411AAE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854EB2-B9B0-DE2C-7562-D343A9473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EA8BE-3223-9F28-3818-5B9A52F48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779A6-8668-8C9B-2561-FACAF2B69F43}"/>
              </a:ext>
            </a:extLst>
          </p:cNvPr>
          <p:cNvSpPr>
            <a:spLocks noGrp="1"/>
          </p:cNvSpPr>
          <p:nvPr>
            <p:ph type="dt" sz="half" idx="10"/>
          </p:nvPr>
        </p:nvSpPr>
        <p:spPr/>
        <p:txBody>
          <a:bodyPr/>
          <a:lstStyle/>
          <a:p>
            <a:fld id="{F7D1BD23-6E54-4D9D-AD88-A2813C73CC25}" type="datetimeFigureOut">
              <a:rPr lang="en-US" smtClean="0"/>
              <a:t>4/15/25</a:t>
            </a:fld>
            <a:endParaRPr lang="en-US" dirty="0"/>
          </a:p>
        </p:txBody>
      </p:sp>
      <p:sp>
        <p:nvSpPr>
          <p:cNvPr id="6" name="Footer Placeholder 5">
            <a:extLst>
              <a:ext uri="{FF2B5EF4-FFF2-40B4-BE49-F238E27FC236}">
                <a16:creationId xmlns:a16="http://schemas.microsoft.com/office/drawing/2014/main" id="{851E7C97-5135-6557-9B79-6198301F516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61AB08-F8A5-409E-2EE9-DEF91B48C8A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555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B329-EF2D-0800-FA05-3C564FD80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F1445-8F5C-3759-107D-0B24E89B8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67F0C-1003-1550-3D22-E5737AA6A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796F1-2E2C-24EA-806E-EC4A952D6DD0}"/>
              </a:ext>
            </a:extLst>
          </p:cNvPr>
          <p:cNvSpPr>
            <a:spLocks noGrp="1"/>
          </p:cNvSpPr>
          <p:nvPr>
            <p:ph type="dt" sz="half" idx="10"/>
          </p:nvPr>
        </p:nvSpPr>
        <p:spPr/>
        <p:txBody>
          <a:bodyPr/>
          <a:lstStyle/>
          <a:p>
            <a:fld id="{1471A834-4F3C-4AF9-9C74-05EC35A0F292}" type="datetimeFigureOut">
              <a:rPr lang="en-US" smtClean="0"/>
              <a:t>4/15/25</a:t>
            </a:fld>
            <a:endParaRPr lang="en-US" dirty="0"/>
          </a:p>
        </p:txBody>
      </p:sp>
      <p:sp>
        <p:nvSpPr>
          <p:cNvPr id="6" name="Footer Placeholder 5">
            <a:extLst>
              <a:ext uri="{FF2B5EF4-FFF2-40B4-BE49-F238E27FC236}">
                <a16:creationId xmlns:a16="http://schemas.microsoft.com/office/drawing/2014/main" id="{0F121E6F-6BB3-C5D8-03DB-D9A2F3410F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7A5446-42FE-326C-3589-4B64801048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79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5A0161-D932-1AA7-83BF-412EEA39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7C238D-84DC-404F-A147-B7A0BD35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5FB9E-E90E-1FA9-2BDA-B8D037555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4/15/25</a:t>
            </a:fld>
            <a:endParaRPr lang="en-US" dirty="0"/>
          </a:p>
        </p:txBody>
      </p:sp>
      <p:sp>
        <p:nvSpPr>
          <p:cNvPr id="5" name="Footer Placeholder 4">
            <a:extLst>
              <a:ext uri="{FF2B5EF4-FFF2-40B4-BE49-F238E27FC236}">
                <a16:creationId xmlns:a16="http://schemas.microsoft.com/office/drawing/2014/main" id="{458C7FEA-DEDD-F80C-60C8-E5CEB3A4B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A12ABBF-7BAD-20FF-17D9-5FF7CC1D3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330382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abs/2305.1749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13" Type="http://schemas.openxmlformats.org/officeDocument/2006/relationships/hyperlink" Target="https://proceedings.neurips.cc/paper_files/paper/2017/file/d5e2c0adad503c91f91df240d0cd4e49-Paper.pdf"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12" Type="http://schemas.openxmlformats.org/officeDocument/2006/relationships/hyperlink" Target="https://arxiv.org/abs/2303.08774"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11" Type="http://schemas.openxmlformats.org/officeDocument/2006/relationships/hyperlink" Target="https://ieeexplore.ieee.org/iel7/34/4359286/10081412.pdf" TargetMode="External"/><Relationship Id="rId5" Type="http://schemas.openxmlformats.org/officeDocument/2006/relationships/hyperlink" Target="https://arxiv.org/pdf/1701.00160.pdf" TargetMode="External"/><Relationship Id="rId15" Type="http://schemas.openxmlformats.org/officeDocument/2006/relationships/hyperlink" Target="https://probml.github.io/pml-book/book2.html"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 Id="rId14" Type="http://schemas.openxmlformats.org/officeDocument/2006/relationships/hyperlink" Target="https://www.nowpublishers.com/article/DownloadSummary/MAL-056"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a:t>Generative AI</a:t>
            </a:r>
            <a:endParaRPr lang="en-US" sz="7200" dirty="0"/>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F5D150-87C8-D0FC-0981-CAC002176267}"/>
              </a:ext>
            </a:extLst>
          </p:cNvPr>
          <p:cNvPicPr>
            <a:picLocks noChangeAspect="1"/>
          </p:cNvPicPr>
          <p:nvPr/>
        </p:nvPicPr>
        <p:blipFill rotWithShape="1">
          <a:blip r:embed="rId2">
            <a:alphaModFix amt="50000"/>
          </a:blip>
          <a:srcRect t="1831" b="14213"/>
          <a:stretch/>
        </p:blipFill>
        <p:spPr>
          <a:xfrm>
            <a:off x="20" y="1"/>
            <a:ext cx="12191980" cy="6857999"/>
          </a:xfrm>
          <a:prstGeom prst="rect">
            <a:avLst/>
          </a:prstGeom>
        </p:spPr>
      </p:pic>
      <p:sp>
        <p:nvSpPr>
          <p:cNvPr id="2" name="Title 1">
            <a:extLst>
              <a:ext uri="{FF2B5EF4-FFF2-40B4-BE49-F238E27FC236}">
                <a16:creationId xmlns:a16="http://schemas.microsoft.com/office/drawing/2014/main" id="{3C8C18E4-3459-6B3E-713A-C60BA725CCA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Types of generative models</a:t>
            </a:r>
          </a:p>
        </p:txBody>
      </p:sp>
      <p:sp>
        <p:nvSpPr>
          <p:cNvPr id="3" name="Text Placeholder 2">
            <a:extLst>
              <a:ext uri="{FF2B5EF4-FFF2-40B4-BE49-F238E27FC236}">
                <a16:creationId xmlns:a16="http://schemas.microsoft.com/office/drawing/2014/main" id="{E29495FF-F755-5690-7377-DBBBC12547D7}"/>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8019624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3DE342C5-22DF-AEB0-EDB5-74046143D5D7}"/>
              </a:ext>
            </a:extLst>
          </p:cNvPr>
          <p:cNvSpPr/>
          <p:nvPr/>
        </p:nvSpPr>
        <p:spPr>
          <a:xfrm>
            <a:off x="499256" y="2606300"/>
            <a:ext cx="7973903" cy="2122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3"/>
          <a:stretch>
            <a:fillRect/>
          </a:stretch>
        </p:blipFill>
        <p:spPr>
          <a:xfrm>
            <a:off x="7852417" y="1419224"/>
            <a:ext cx="4153316" cy="48990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2674479"/>
            <a:ext cx="6896100" cy="1257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158" y="4066716"/>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062A086-FCE3-7576-5853-234D68445F19}"/>
              </a:ext>
            </a:extLst>
          </p:cNvPr>
          <p:cNvSpPr/>
          <p:nvPr/>
        </p:nvSpPr>
        <p:spPr>
          <a:xfrm>
            <a:off x="499256" y="3158341"/>
            <a:ext cx="11136344" cy="977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F914-1B6B-FA96-04B6-82A6767CF50B}"/>
              </a:ext>
            </a:extLst>
          </p:cNvPr>
          <p:cNvSpPr>
            <a:spLocks noGrp="1"/>
          </p:cNvSpPr>
          <p:nvPr>
            <p:ph type="title"/>
          </p:nvPr>
        </p:nvSpPr>
        <p:spPr/>
        <p:txBody>
          <a:bodyPr/>
          <a:lstStyle/>
          <a:p>
            <a:r>
              <a:rPr lang="en-US" dirty="0"/>
              <a:t>Variational Autoencoders (VAEs)</a:t>
            </a:r>
          </a:p>
        </p:txBody>
      </p:sp>
      <p:sp>
        <p:nvSpPr>
          <p:cNvPr id="3" name="Content Placeholder 2">
            <a:extLst>
              <a:ext uri="{FF2B5EF4-FFF2-40B4-BE49-F238E27FC236}">
                <a16:creationId xmlns:a16="http://schemas.microsoft.com/office/drawing/2014/main" id="{1FB554E0-E80D-D3DD-FFEB-5C938DCECBB5}"/>
              </a:ext>
            </a:extLst>
          </p:cNvPr>
          <p:cNvSpPr>
            <a:spLocks noGrp="1"/>
          </p:cNvSpPr>
          <p:nvPr>
            <p:ph idx="1"/>
          </p:nvPr>
        </p:nvSpPr>
        <p:spPr>
          <a:xfrm>
            <a:off x="838200" y="1825625"/>
            <a:ext cx="6108032" cy="4351338"/>
          </a:xfrm>
        </p:spPr>
        <p:txBody>
          <a:bodyPr/>
          <a:lstStyle/>
          <a:p>
            <a:r>
              <a:rPr lang="en-US" dirty="0"/>
              <a:t>Associated with autoencoders by virtue of architecture</a:t>
            </a:r>
          </a:p>
          <a:p>
            <a:pPr lvl="1"/>
            <a:r>
              <a:rPr lang="en-US" dirty="0"/>
              <a:t>Goal is to map inputs to latent space</a:t>
            </a:r>
          </a:p>
          <a:p>
            <a:r>
              <a:rPr lang="en-US" dirty="0"/>
              <a:t>Encoder: Learn parameters of variational distribution, </a:t>
            </a:r>
            <a:r>
              <a:rPr lang="en-US" i="1" dirty="0"/>
              <a:t>q(z | x)</a:t>
            </a:r>
          </a:p>
          <a:p>
            <a:r>
              <a:rPr lang="en-US" dirty="0"/>
              <a:t>Decoder: Sample (generate!) from learned distribution to reconstruct input</a:t>
            </a:r>
          </a:p>
        </p:txBody>
      </p:sp>
      <p:pic>
        <p:nvPicPr>
          <p:cNvPr id="2050" name="Picture 2">
            <a:extLst>
              <a:ext uri="{FF2B5EF4-FFF2-40B4-BE49-F238E27FC236}">
                <a16:creationId xmlns:a16="http://schemas.microsoft.com/office/drawing/2014/main" id="{44360893-809F-7D74-2851-934DB3EE2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0" y="2266950"/>
            <a:ext cx="5397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ell&#10;&#10;Description automatically generated">
            <a:extLst>
              <a:ext uri="{FF2B5EF4-FFF2-40B4-BE49-F238E27FC236}">
                <a16:creationId xmlns:a16="http://schemas.microsoft.com/office/drawing/2014/main" id="{D8A425CF-D48A-6BBC-12B0-02465ED07062}"/>
              </a:ext>
            </a:extLst>
          </p:cNvPr>
          <p:cNvPicPr>
            <a:picLocks noChangeAspect="1"/>
          </p:cNvPicPr>
          <p:nvPr/>
        </p:nvPicPr>
        <p:blipFill>
          <a:blip r:embed="rId4"/>
          <a:stretch>
            <a:fillRect/>
          </a:stretch>
        </p:blipFill>
        <p:spPr>
          <a:xfrm>
            <a:off x="7732294" y="1318623"/>
            <a:ext cx="4286369" cy="5431176"/>
          </a:xfrm>
          <a:prstGeom prst="rect">
            <a:avLst/>
          </a:prstGeom>
        </p:spPr>
      </p:pic>
    </p:spTree>
    <p:extLst>
      <p:ext uri="{BB962C8B-B14F-4D97-AF65-F5344CB8AC3E}">
        <p14:creationId xmlns:p14="http://schemas.microsoft.com/office/powerpoint/2010/main" val="18262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3"/>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484205E-259F-585A-E748-4A03B1EEC15E}"/>
              </a:ext>
            </a:extLst>
          </p:cNvPr>
          <p:cNvSpPr/>
          <p:nvPr/>
        </p:nvSpPr>
        <p:spPr>
          <a:xfrm>
            <a:off x="838200" y="3064042"/>
            <a:ext cx="11032958" cy="107484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C58A5B-91FC-60B5-E707-D7E39996B017}"/>
              </a:ext>
            </a:extLst>
          </p:cNvPr>
          <p:cNvSpPr/>
          <p:nvPr/>
        </p:nvSpPr>
        <p:spPr>
          <a:xfrm>
            <a:off x="1507958" y="2783404"/>
            <a:ext cx="6256421" cy="16194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8C308-7CA8-67FE-0621-F5D7D7AF8207}"/>
              </a:ext>
            </a:extLst>
          </p:cNvPr>
          <p:cNvSpPr>
            <a:spLocks noGrp="1"/>
          </p:cNvSpPr>
          <p:nvPr>
            <p:ph type="title"/>
          </p:nvPr>
        </p:nvSpPr>
        <p:spPr/>
        <p:txBody>
          <a:bodyPr/>
          <a:lstStyle/>
          <a:p>
            <a:r>
              <a:rPr lang="en-US" dirty="0"/>
              <a:t>Autoregressive (AR) Models</a:t>
            </a:r>
          </a:p>
        </p:txBody>
      </p:sp>
      <p:sp>
        <p:nvSpPr>
          <p:cNvPr id="3" name="Content Placeholder 2">
            <a:extLst>
              <a:ext uri="{FF2B5EF4-FFF2-40B4-BE49-F238E27FC236}">
                <a16:creationId xmlns:a16="http://schemas.microsoft.com/office/drawing/2014/main" id="{C4438350-9F14-9B8C-EB75-718286BAC752}"/>
              </a:ext>
            </a:extLst>
          </p:cNvPr>
          <p:cNvSpPr>
            <a:spLocks noGrp="1"/>
          </p:cNvSpPr>
          <p:nvPr>
            <p:ph idx="1"/>
          </p:nvPr>
        </p:nvSpPr>
        <p:spPr>
          <a:xfrm>
            <a:off x="838200" y="1825625"/>
            <a:ext cx="10515600" cy="3548480"/>
          </a:xfrm>
        </p:spPr>
        <p:txBody>
          <a:bodyPr/>
          <a:lstStyle/>
          <a:p>
            <a:r>
              <a:rPr lang="en-US" dirty="0"/>
              <a:t>DALLE-1, in January 2021, was an autoregressive Transformer</a:t>
            </a:r>
          </a:p>
          <a:p>
            <a:r>
              <a:rPr lang="en-US" dirty="0"/>
              <a:t>Our good friends, </a:t>
            </a:r>
            <a:r>
              <a:rPr lang="en-US" strike="sngStrike" dirty="0"/>
              <a:t>Thing 1 and Thing 2</a:t>
            </a:r>
            <a:r>
              <a:rPr lang="en-US" dirty="0"/>
              <a:t> Appearance and State</a:t>
            </a:r>
          </a:p>
          <a:p>
            <a:endParaRPr lang="en-US" dirty="0"/>
          </a:p>
          <a:p>
            <a:endParaRPr lang="en-US" dirty="0"/>
          </a:p>
          <a:p>
            <a:pPr marL="0" indent="0">
              <a:buNone/>
            </a:pPr>
            <a:endParaRPr lang="en-US" dirty="0"/>
          </a:p>
          <a:p>
            <a:r>
              <a:rPr lang="en-US" dirty="0"/>
              <a:t>Once you’ve learned A</a:t>
            </a:r>
            <a:r>
              <a:rPr lang="en-US" baseline="-25000" dirty="0"/>
              <a:t>i</a:t>
            </a:r>
            <a:r>
              <a:rPr lang="en-US" dirty="0"/>
              <a:t>, you can generate new </a:t>
            </a:r>
            <a:r>
              <a:rPr lang="en-US" i="1" dirty="0" err="1"/>
              <a:t>x</a:t>
            </a:r>
            <a:r>
              <a:rPr lang="en-US" i="1" baseline="-25000" dirty="0" err="1"/>
              <a:t>t</a:t>
            </a:r>
            <a:r>
              <a:rPr lang="en-US" dirty="0"/>
              <a:t>!</a:t>
            </a:r>
          </a:p>
        </p:txBody>
      </p:sp>
      <p:pic>
        <p:nvPicPr>
          <p:cNvPr id="4" name="Picture 3">
            <a:extLst>
              <a:ext uri="{FF2B5EF4-FFF2-40B4-BE49-F238E27FC236}">
                <a16:creationId xmlns:a16="http://schemas.microsoft.com/office/drawing/2014/main" id="{88F95B1C-3469-AEF7-1524-74FE7DCE1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309" y="2873156"/>
            <a:ext cx="4216433" cy="673046"/>
          </a:xfrm>
          <a:prstGeom prst="rect">
            <a:avLst/>
          </a:prstGeom>
        </p:spPr>
      </p:pic>
      <p:pic>
        <p:nvPicPr>
          <p:cNvPr id="5" name="Picture 4">
            <a:extLst>
              <a:ext uri="{FF2B5EF4-FFF2-40B4-BE49-F238E27FC236}">
                <a16:creationId xmlns:a16="http://schemas.microsoft.com/office/drawing/2014/main" id="{3B7EB2D3-8857-28A0-8898-4C0B13E59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309" y="3612063"/>
            <a:ext cx="5681296" cy="653250"/>
          </a:xfrm>
          <a:prstGeom prst="rect">
            <a:avLst/>
          </a:prstGeom>
        </p:spPr>
      </p:pic>
      <p:pic>
        <p:nvPicPr>
          <p:cNvPr id="8" name="Picture 7">
            <a:extLst>
              <a:ext uri="{FF2B5EF4-FFF2-40B4-BE49-F238E27FC236}">
                <a16:creationId xmlns:a16="http://schemas.microsoft.com/office/drawing/2014/main" id="{C8F62D30-3FA9-65F6-0F86-124216E6C44D}"/>
              </a:ext>
            </a:extLst>
          </p:cNvPr>
          <p:cNvPicPr>
            <a:picLocks noChangeAspect="1"/>
          </p:cNvPicPr>
          <p:nvPr/>
        </p:nvPicPr>
        <p:blipFill>
          <a:blip r:embed="rId5"/>
          <a:stretch>
            <a:fillRect/>
          </a:stretch>
        </p:blipFill>
        <p:spPr>
          <a:xfrm>
            <a:off x="6499442" y="4891807"/>
            <a:ext cx="4077299" cy="1891414"/>
          </a:xfrm>
          <a:prstGeom prst="rect">
            <a:avLst/>
          </a:prstGeom>
        </p:spPr>
      </p:pic>
      <p:pic>
        <p:nvPicPr>
          <p:cNvPr id="10" name="Picture 9">
            <a:extLst>
              <a:ext uri="{FF2B5EF4-FFF2-40B4-BE49-F238E27FC236}">
                <a16:creationId xmlns:a16="http://schemas.microsoft.com/office/drawing/2014/main" id="{02D151AA-4885-9E9A-F906-F0FEDF2F397A}"/>
              </a:ext>
            </a:extLst>
          </p:cNvPr>
          <p:cNvPicPr>
            <a:picLocks noChangeAspect="1"/>
          </p:cNvPicPr>
          <p:nvPr/>
        </p:nvPicPr>
        <p:blipFill>
          <a:blip r:embed="rId6"/>
          <a:stretch>
            <a:fillRect/>
          </a:stretch>
        </p:blipFill>
        <p:spPr>
          <a:xfrm>
            <a:off x="1507957" y="4891807"/>
            <a:ext cx="4077299" cy="1891414"/>
          </a:xfrm>
          <a:prstGeom prst="rect">
            <a:avLst/>
          </a:prstGeom>
        </p:spPr>
      </p:pic>
    </p:spTree>
    <p:extLst>
      <p:ext uri="{BB962C8B-B14F-4D97-AF65-F5344CB8AC3E}">
        <p14:creationId xmlns:p14="http://schemas.microsoft.com/office/powerpoint/2010/main" val="10487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4E85-B077-8DC1-5785-E775E8280EA0}"/>
              </a:ext>
            </a:extLst>
          </p:cNvPr>
          <p:cNvSpPr>
            <a:spLocks noGrp="1"/>
          </p:cNvSpPr>
          <p:nvPr>
            <p:ph type="title"/>
          </p:nvPr>
        </p:nvSpPr>
        <p:spPr/>
        <p:txBody>
          <a:bodyPr/>
          <a:lstStyle/>
          <a:p>
            <a:r>
              <a:rPr lang="en-US"/>
              <a:t>Latent Diffusion</a:t>
            </a:r>
            <a:endParaRPr lang="en-US" dirty="0"/>
          </a:p>
        </p:txBody>
      </p:sp>
      <p:sp>
        <p:nvSpPr>
          <p:cNvPr id="3" name="Content Placeholder 2">
            <a:extLst>
              <a:ext uri="{FF2B5EF4-FFF2-40B4-BE49-F238E27FC236}">
                <a16:creationId xmlns:a16="http://schemas.microsoft.com/office/drawing/2014/main" id="{B41E9FD5-E4BD-CE1A-2CB8-267C51B67339}"/>
              </a:ext>
            </a:extLst>
          </p:cNvPr>
          <p:cNvSpPr>
            <a:spLocks noGrp="1"/>
          </p:cNvSpPr>
          <p:nvPr>
            <p:ph idx="1"/>
          </p:nvPr>
        </p:nvSpPr>
        <p:spPr>
          <a:xfrm>
            <a:off x="838200" y="1825625"/>
            <a:ext cx="10515600" cy="1603375"/>
          </a:xfrm>
        </p:spPr>
        <p:txBody>
          <a:bodyPr/>
          <a:lstStyle/>
          <a:p>
            <a:r>
              <a:rPr lang="en-US" dirty="0"/>
              <a:t>Closely related to VAEs, normalizing flows, and energy-based models</a:t>
            </a:r>
          </a:p>
          <a:p>
            <a:r>
              <a:rPr lang="en-US" b="1" dirty="0"/>
              <a:t>Hard</a:t>
            </a:r>
            <a:r>
              <a:rPr lang="en-US" dirty="0"/>
              <a:t> to convert noise into structured data</a:t>
            </a:r>
          </a:p>
          <a:p>
            <a:r>
              <a:rPr lang="en-US" b="1" dirty="0"/>
              <a:t>Easy</a:t>
            </a:r>
            <a:r>
              <a:rPr lang="en-US" dirty="0"/>
              <a:t> to convert structured data into noise</a:t>
            </a:r>
            <a:endParaRPr lang="en-US" b="1" dirty="0"/>
          </a:p>
        </p:txBody>
      </p:sp>
      <p:pic>
        <p:nvPicPr>
          <p:cNvPr id="5" name="Picture 4" descr="A collage of a person sitting&#10;&#10;Description automatically generated">
            <a:extLst>
              <a:ext uri="{FF2B5EF4-FFF2-40B4-BE49-F238E27FC236}">
                <a16:creationId xmlns:a16="http://schemas.microsoft.com/office/drawing/2014/main" id="{6997C68F-2261-8849-AC3D-D04C2776A47D}"/>
              </a:ext>
            </a:extLst>
          </p:cNvPr>
          <p:cNvPicPr>
            <a:picLocks noChangeAspect="1"/>
          </p:cNvPicPr>
          <p:nvPr/>
        </p:nvPicPr>
        <p:blipFill>
          <a:blip r:embed="rId3"/>
          <a:stretch>
            <a:fillRect/>
          </a:stretch>
        </p:blipFill>
        <p:spPr>
          <a:xfrm>
            <a:off x="737230" y="3645108"/>
            <a:ext cx="10717540" cy="2731922"/>
          </a:xfrm>
          <a:prstGeom prst="rect">
            <a:avLst/>
          </a:prstGeom>
        </p:spPr>
      </p:pic>
    </p:spTree>
    <p:extLst>
      <p:ext uri="{BB962C8B-B14F-4D97-AF65-F5344CB8AC3E}">
        <p14:creationId xmlns:p14="http://schemas.microsoft.com/office/powerpoint/2010/main" val="42103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961F-E2FF-362C-DA8F-AD1F247D1143}"/>
              </a:ext>
            </a:extLst>
          </p:cNvPr>
          <p:cNvSpPr>
            <a:spLocks noGrp="1"/>
          </p:cNvSpPr>
          <p:nvPr>
            <p:ph type="title"/>
          </p:nvPr>
        </p:nvSpPr>
        <p:spPr/>
        <p:txBody>
          <a:bodyPr/>
          <a:lstStyle/>
          <a:p>
            <a:r>
              <a:rPr lang="en-US" dirty="0"/>
              <a:t>Latent Diffusion</a:t>
            </a:r>
          </a:p>
        </p:txBody>
      </p:sp>
      <p:sp>
        <p:nvSpPr>
          <p:cNvPr id="3" name="Content Placeholder 2">
            <a:extLst>
              <a:ext uri="{FF2B5EF4-FFF2-40B4-BE49-F238E27FC236}">
                <a16:creationId xmlns:a16="http://schemas.microsoft.com/office/drawing/2014/main" id="{75F14293-3964-F57A-D7E3-A442130B0E9F}"/>
              </a:ext>
            </a:extLst>
          </p:cNvPr>
          <p:cNvSpPr>
            <a:spLocks noGrp="1"/>
          </p:cNvSpPr>
          <p:nvPr>
            <p:ph idx="1"/>
          </p:nvPr>
        </p:nvSpPr>
        <p:spPr>
          <a:xfrm>
            <a:off x="838200" y="1825624"/>
            <a:ext cx="10515600" cy="5032375"/>
          </a:xfrm>
        </p:spPr>
        <p:txBody>
          <a:bodyPr/>
          <a:lstStyle/>
          <a:p>
            <a:r>
              <a:rPr lang="en-US" dirty="0"/>
              <a:t>Similar to hierarchical VAE</a:t>
            </a:r>
          </a:p>
          <a:p>
            <a:pPr lvl="1"/>
            <a:r>
              <a:rPr lang="en-US" dirty="0"/>
              <a:t>BUT all latent states have same</a:t>
            </a:r>
            <a:br>
              <a:rPr lang="en-US" dirty="0"/>
            </a:br>
            <a:r>
              <a:rPr lang="en-US" dirty="0"/>
              <a:t>dimensionality as input</a:t>
            </a:r>
          </a:p>
          <a:p>
            <a:pPr lvl="1"/>
            <a:r>
              <a:rPr lang="en-US" dirty="0"/>
              <a:t>BUT encoder is a linear Gaussian</a:t>
            </a:r>
            <a:br>
              <a:rPr lang="en-US" dirty="0"/>
            </a:br>
            <a:r>
              <a:rPr lang="en-US" dirty="0"/>
              <a:t>model, rather than being learned</a:t>
            </a:r>
          </a:p>
          <a:p>
            <a:r>
              <a:rPr lang="en-US" dirty="0"/>
              <a:t>Results in a very simple objective</a:t>
            </a:r>
          </a:p>
          <a:p>
            <a:pPr lvl="1"/>
            <a:r>
              <a:rPr lang="en-US" dirty="0"/>
              <a:t>No risk of posterior collapse </a:t>
            </a:r>
            <a:br>
              <a:rPr lang="en-US" dirty="0"/>
            </a:br>
            <a:r>
              <a:rPr lang="en-US" dirty="0"/>
              <a:t>(unlike GANs)</a:t>
            </a:r>
          </a:p>
          <a:p>
            <a:r>
              <a:rPr lang="en-US" dirty="0"/>
              <a:t>Numerous variations of LD</a:t>
            </a:r>
          </a:p>
          <a:p>
            <a:pPr lvl="1"/>
            <a:r>
              <a:rPr lang="en-US" dirty="0"/>
              <a:t>Denoising Diffusion Probabilistic Models (DDPM)</a:t>
            </a:r>
          </a:p>
          <a:p>
            <a:pPr lvl="1"/>
            <a:r>
              <a:rPr lang="en-US" dirty="0"/>
              <a:t>Noise-conditioned Score Networks (NCSN)</a:t>
            </a:r>
          </a:p>
          <a:p>
            <a:pPr lvl="1"/>
            <a:r>
              <a:rPr lang="en-US" dirty="0"/>
              <a:t>Stochastic Differential Equations (SDE)</a:t>
            </a:r>
          </a:p>
        </p:txBody>
      </p:sp>
      <p:pic>
        <p:nvPicPr>
          <p:cNvPr id="5" name="Picture 4" descr="A diagram of different data distribution&#10;&#10;Description automatically generated with medium confidence">
            <a:extLst>
              <a:ext uri="{FF2B5EF4-FFF2-40B4-BE49-F238E27FC236}">
                <a16:creationId xmlns:a16="http://schemas.microsoft.com/office/drawing/2014/main" id="{BED13717-1350-8220-5367-524C5FDD1B45}"/>
              </a:ext>
            </a:extLst>
          </p:cNvPr>
          <p:cNvPicPr>
            <a:picLocks noChangeAspect="1"/>
          </p:cNvPicPr>
          <p:nvPr/>
        </p:nvPicPr>
        <p:blipFill>
          <a:blip r:embed="rId3"/>
          <a:stretch>
            <a:fillRect/>
          </a:stretch>
        </p:blipFill>
        <p:spPr>
          <a:xfrm>
            <a:off x="6336938" y="1964372"/>
            <a:ext cx="5469794" cy="2929255"/>
          </a:xfrm>
          <a:prstGeom prst="rect">
            <a:avLst/>
          </a:prstGeom>
        </p:spPr>
      </p:pic>
    </p:spTree>
    <p:extLst>
      <p:ext uri="{BB962C8B-B14F-4D97-AF65-F5344CB8AC3E}">
        <p14:creationId xmlns:p14="http://schemas.microsoft.com/office/powerpoint/2010/main" val="13510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5F8F-DFF6-F835-6B2C-27AF3F84156E}"/>
              </a:ext>
            </a:extLst>
          </p:cNvPr>
          <p:cNvSpPr>
            <a:spLocks noGrp="1"/>
          </p:cNvSpPr>
          <p:nvPr>
            <p:ph type="title"/>
          </p:nvPr>
        </p:nvSpPr>
        <p:spPr/>
        <p:txBody>
          <a:bodyPr/>
          <a:lstStyle/>
          <a:p>
            <a:r>
              <a:rPr lang="en-US" dirty="0"/>
              <a:t>Large Language Models (LLMs)</a:t>
            </a:r>
          </a:p>
        </p:txBody>
      </p:sp>
      <p:sp>
        <p:nvSpPr>
          <p:cNvPr id="3" name="Content Placeholder 2">
            <a:extLst>
              <a:ext uri="{FF2B5EF4-FFF2-40B4-BE49-F238E27FC236}">
                <a16:creationId xmlns:a16="http://schemas.microsoft.com/office/drawing/2014/main" id="{20EB7D5B-CED5-ABAF-2CF9-F4F5B3D8E131}"/>
              </a:ext>
            </a:extLst>
          </p:cNvPr>
          <p:cNvSpPr>
            <a:spLocks noGrp="1"/>
          </p:cNvSpPr>
          <p:nvPr>
            <p:ph idx="1"/>
          </p:nvPr>
        </p:nvSpPr>
        <p:spPr/>
        <p:txBody>
          <a:bodyPr/>
          <a:lstStyle/>
          <a:p>
            <a:r>
              <a:rPr lang="en-US" dirty="0"/>
              <a:t>Not unique generative models </a:t>
            </a:r>
            <a:r>
              <a:rPr lang="en-US" i="1" dirty="0"/>
              <a:t>per se</a:t>
            </a:r>
          </a:p>
          <a:p>
            <a:pPr lvl="1"/>
            <a:r>
              <a:rPr lang="en-US" dirty="0"/>
              <a:t>LLMs = very, very large Transformers</a:t>
            </a:r>
          </a:p>
          <a:p>
            <a:pPr lvl="1"/>
            <a:r>
              <a:rPr lang="en-US" dirty="0"/>
              <a:t>Usually with autoregressive blocks at inference / decoding (multimodal LLMs have started integrating diffusers, e.g. GPT-4.1)</a:t>
            </a:r>
          </a:p>
          <a:p>
            <a:pPr lvl="1"/>
            <a:r>
              <a:rPr lang="en-US" dirty="0"/>
              <a:t>Trained on city blocks’ worth of GPUs</a:t>
            </a:r>
          </a:p>
          <a:p>
            <a:r>
              <a:rPr lang="en-US" dirty="0"/>
              <a:t>Sometimes called “Foundation Models”</a:t>
            </a:r>
          </a:p>
          <a:p>
            <a:pPr lvl="1"/>
            <a:r>
              <a:rPr lang="en-US" dirty="0"/>
              <a:t>”Foundation Models” are only found on Terminus; elsewhere in the galaxy, they’re just “Sparkling Language Models”</a:t>
            </a:r>
          </a:p>
        </p:txBody>
      </p:sp>
    </p:spTree>
    <p:extLst>
      <p:ext uri="{BB962C8B-B14F-4D97-AF65-F5344CB8AC3E}">
        <p14:creationId xmlns:p14="http://schemas.microsoft.com/office/powerpoint/2010/main" val="281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robot with human face">
            <a:extLst>
              <a:ext uri="{FF2B5EF4-FFF2-40B4-BE49-F238E27FC236}">
                <a16:creationId xmlns:a16="http://schemas.microsoft.com/office/drawing/2014/main" id="{A319EAB2-FBFE-6327-613A-79BCBEF5A90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B4AF9D-E560-8986-152B-3F7D5353E693}"/>
              </a:ext>
            </a:extLst>
          </p:cNvPr>
          <p:cNvSpPr>
            <a:spLocks noGrp="1"/>
          </p:cNvSpPr>
          <p:nvPr>
            <p:ph type="title"/>
          </p:nvPr>
        </p:nvSpPr>
        <p:spPr>
          <a:xfrm>
            <a:off x="477980" y="1122363"/>
            <a:ext cx="8313093" cy="3204134"/>
          </a:xfrm>
        </p:spPr>
        <p:txBody>
          <a:bodyPr vert="horz" lIns="91440" tIns="45720" rIns="91440" bIns="45720" rtlCol="0" anchor="b">
            <a:normAutofit/>
          </a:bodyPr>
          <a:lstStyle/>
          <a:p>
            <a:r>
              <a:rPr lang="en-US" sz="4800" dirty="0">
                <a:solidFill>
                  <a:schemeClr val="bg1"/>
                </a:solidFill>
              </a:rPr>
              <a:t>Commercial generative models</a:t>
            </a:r>
          </a:p>
        </p:txBody>
      </p:sp>
      <p:sp>
        <p:nvSpPr>
          <p:cNvPr id="3" name="Text Placeholder 2">
            <a:extLst>
              <a:ext uri="{FF2B5EF4-FFF2-40B4-BE49-F238E27FC236}">
                <a16:creationId xmlns:a16="http://schemas.microsoft.com/office/drawing/2014/main" id="{DB7C45FA-2CC9-C6FA-864A-51F2BDCA7AC3}"/>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90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5F0E88-B1D9-A20D-4255-666234EC2503}"/>
              </a:ext>
            </a:extLst>
          </p:cNvPr>
          <p:cNvSpPr>
            <a:spLocks noGrp="1"/>
          </p:cNvSpPr>
          <p:nvPr>
            <p:ph type="title"/>
          </p:nvPr>
        </p:nvSpPr>
        <p:spPr/>
        <p:txBody>
          <a:bodyPr/>
          <a:lstStyle/>
          <a:p>
            <a:r>
              <a:rPr lang="en-US" dirty="0"/>
              <a:t>Probably screaming into the void here, but…</a:t>
            </a:r>
          </a:p>
        </p:txBody>
      </p:sp>
      <p:sp>
        <p:nvSpPr>
          <p:cNvPr id="5" name="Content Placeholder 4">
            <a:extLst>
              <a:ext uri="{FF2B5EF4-FFF2-40B4-BE49-F238E27FC236}">
                <a16:creationId xmlns:a16="http://schemas.microsoft.com/office/drawing/2014/main" id="{1C726EE4-BB78-DDE4-3A66-F598E0FCA8EE}"/>
              </a:ext>
            </a:extLst>
          </p:cNvPr>
          <p:cNvSpPr>
            <a:spLocks noGrp="1"/>
          </p:cNvSpPr>
          <p:nvPr>
            <p:ph idx="1"/>
          </p:nvPr>
        </p:nvSpPr>
        <p:spPr>
          <a:xfrm>
            <a:off x="838200" y="1825625"/>
            <a:ext cx="4331224" cy="4831849"/>
          </a:xfrm>
        </p:spPr>
        <p:txBody>
          <a:bodyPr>
            <a:normAutofit fontScale="85000" lnSpcReduction="20000"/>
          </a:bodyPr>
          <a:lstStyle/>
          <a:p>
            <a:r>
              <a:rPr lang="en-US" dirty="0"/>
              <a:t>There’s AI, and there’s AI</a:t>
            </a:r>
          </a:p>
          <a:p>
            <a:r>
              <a:rPr lang="en-US" dirty="0"/>
              <a:t>AI</a:t>
            </a:r>
          </a:p>
          <a:p>
            <a:pPr lvl="1"/>
            <a:r>
              <a:rPr lang="en-US" dirty="0"/>
              <a:t>Large language or image models</a:t>
            </a:r>
          </a:p>
          <a:p>
            <a:pPr lvl="1"/>
            <a:r>
              <a:rPr lang="en-US" dirty="0"/>
              <a:t>Trained on massive amounts of data with large numbers of parameters</a:t>
            </a:r>
          </a:p>
          <a:p>
            <a:pPr lvl="1"/>
            <a:r>
              <a:rPr lang="en-US" dirty="0"/>
              <a:t>Does a frighteningly good job of mimicking humans at very specific tasks</a:t>
            </a:r>
          </a:p>
          <a:p>
            <a:pPr lvl="1"/>
            <a:r>
              <a:rPr lang="en-US" b="1" dirty="0"/>
              <a:t>Not intelligent</a:t>
            </a:r>
            <a:endParaRPr lang="en-US" dirty="0"/>
          </a:p>
          <a:p>
            <a:r>
              <a:rPr lang="en-US" dirty="0"/>
              <a:t>AI</a:t>
            </a:r>
          </a:p>
          <a:p>
            <a:pPr lvl="1"/>
            <a:r>
              <a:rPr lang="en-US" dirty="0"/>
              <a:t>Intelligence that isn’t human but made by humans, aka artificial</a:t>
            </a:r>
          </a:p>
          <a:p>
            <a:pPr lvl="1"/>
            <a:r>
              <a:rPr lang="en-US" dirty="0"/>
              <a:t>Mimics humans very well at </a:t>
            </a:r>
            <a:r>
              <a:rPr lang="en-US" i="1" dirty="0"/>
              <a:t>all possible tasks, even those it wasn’t trained on</a:t>
            </a:r>
          </a:p>
          <a:p>
            <a:pPr lvl="1"/>
            <a:r>
              <a:rPr lang="en-US" dirty="0"/>
              <a:t>Nowhere in the 5-10 year roadmap</a:t>
            </a:r>
            <a:endParaRPr lang="en-US" b="1" dirty="0"/>
          </a:p>
        </p:txBody>
      </p:sp>
      <p:pic>
        <p:nvPicPr>
          <p:cNvPr id="1026" name="Picture 2" descr="YARN | There are dinner jackets and dinner jackets. | James Bond: Casino  Royale (2006) | Video gifs by quotes | 75a88d71 | 紗">
            <a:extLst>
              <a:ext uri="{FF2B5EF4-FFF2-40B4-BE49-F238E27FC236}">
                <a16:creationId xmlns:a16="http://schemas.microsoft.com/office/drawing/2014/main" id="{2D9370D0-E783-D8D2-2686-EAB6510F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425" y="2828256"/>
            <a:ext cx="7022575" cy="28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7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llE 2 Information, Pricing and Alternatives 2023">
            <a:extLst>
              <a:ext uri="{FF2B5EF4-FFF2-40B4-BE49-F238E27FC236}">
                <a16:creationId xmlns:a16="http://schemas.microsoft.com/office/drawing/2014/main" id="{F213B014-D034-4398-3E87-1E8D37629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242" y="3423710"/>
            <a:ext cx="2105068" cy="2105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D9A09-EC4E-8E77-6428-FAA17C739721}"/>
              </a:ext>
            </a:extLst>
          </p:cNvPr>
          <p:cNvSpPr>
            <a:spLocks noGrp="1"/>
          </p:cNvSpPr>
          <p:nvPr>
            <p:ph type="title"/>
          </p:nvPr>
        </p:nvSpPr>
        <p:spPr/>
        <p:txBody>
          <a:bodyPr/>
          <a:lstStyle/>
          <a:p>
            <a:r>
              <a:rPr lang="en-US" dirty="0"/>
              <a:t>DALL-E, </a:t>
            </a:r>
            <a:r>
              <a:rPr lang="en-US" dirty="0" err="1"/>
              <a:t>Midjourney</a:t>
            </a:r>
            <a:r>
              <a:rPr lang="en-US" dirty="0"/>
              <a:t>, Stable Diffusion, Firefly</a:t>
            </a:r>
          </a:p>
        </p:txBody>
      </p:sp>
      <p:sp>
        <p:nvSpPr>
          <p:cNvPr id="3" name="Content Placeholder 2">
            <a:extLst>
              <a:ext uri="{FF2B5EF4-FFF2-40B4-BE49-F238E27FC236}">
                <a16:creationId xmlns:a16="http://schemas.microsoft.com/office/drawing/2014/main" id="{4C966E27-6399-8705-BCDE-F13520EEA071}"/>
              </a:ext>
            </a:extLst>
          </p:cNvPr>
          <p:cNvSpPr>
            <a:spLocks noGrp="1"/>
          </p:cNvSpPr>
          <p:nvPr>
            <p:ph idx="1"/>
          </p:nvPr>
        </p:nvSpPr>
        <p:spPr>
          <a:xfrm>
            <a:off x="838200" y="1825625"/>
            <a:ext cx="6725194" cy="4351338"/>
          </a:xfrm>
        </p:spPr>
        <p:txBody>
          <a:bodyPr/>
          <a:lstStyle/>
          <a:p>
            <a:r>
              <a:rPr lang="en-US" dirty="0"/>
              <a:t>Corporate backed text-to-image generators</a:t>
            </a:r>
          </a:p>
          <a:p>
            <a:r>
              <a:rPr lang="en-US" dirty="0"/>
              <a:t>Subscription fees</a:t>
            </a:r>
          </a:p>
          <a:p>
            <a:r>
              <a:rPr lang="en-US" dirty="0"/>
              <a:t>Open source options</a:t>
            </a:r>
          </a:p>
          <a:p>
            <a:r>
              <a:rPr lang="en-US" dirty="0"/>
              <a:t>Training data</a:t>
            </a:r>
          </a:p>
        </p:txBody>
      </p:sp>
      <p:pic>
        <p:nvPicPr>
          <p:cNvPr id="1026" name="Picture 2">
            <a:extLst>
              <a:ext uri="{FF2B5EF4-FFF2-40B4-BE49-F238E27FC236}">
                <a16:creationId xmlns:a16="http://schemas.microsoft.com/office/drawing/2014/main" id="{BA1EF619-FF02-3CDB-56F3-5D2819B73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704" y="1470970"/>
            <a:ext cx="2109690" cy="2109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ble Diffusion : le test complet">
            <a:extLst>
              <a:ext uri="{FF2B5EF4-FFF2-40B4-BE49-F238E27FC236}">
                <a16:creationId xmlns:a16="http://schemas.microsoft.com/office/drawing/2014/main" id="{F022827E-0A29-7786-C286-84B0CD21E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9789" y="2915852"/>
            <a:ext cx="1838939" cy="1838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Firefly by Foregroundd on Dribbble">
            <a:extLst>
              <a:ext uri="{FF2B5EF4-FFF2-40B4-BE49-F238E27FC236}">
                <a16:creationId xmlns:a16="http://schemas.microsoft.com/office/drawing/2014/main" id="{CDF0CF23-C67B-AFF7-A521-6E8DBE9B95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41" t="32146" r="13860" b="33100"/>
          <a:stretch/>
        </p:blipFill>
        <p:spPr bwMode="auto">
          <a:xfrm>
            <a:off x="7539162" y="5175851"/>
            <a:ext cx="4563978" cy="169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7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BC25-4F1B-728C-55B1-71C719944DD5}"/>
              </a:ext>
            </a:extLst>
          </p:cNvPr>
          <p:cNvSpPr>
            <a:spLocks noGrp="1"/>
          </p:cNvSpPr>
          <p:nvPr>
            <p:ph type="title"/>
          </p:nvPr>
        </p:nvSpPr>
        <p:spPr/>
        <p:txBody>
          <a:bodyPr/>
          <a:lstStyle/>
          <a:p>
            <a:r>
              <a:rPr lang="en-US" dirty="0"/>
              <a:t>Evolution of Image generators</a:t>
            </a:r>
          </a:p>
        </p:txBody>
      </p:sp>
      <p:sp>
        <p:nvSpPr>
          <p:cNvPr id="3" name="Content Placeholder 2">
            <a:extLst>
              <a:ext uri="{FF2B5EF4-FFF2-40B4-BE49-F238E27FC236}">
                <a16:creationId xmlns:a16="http://schemas.microsoft.com/office/drawing/2014/main" id="{77A26F0F-C5A7-E7F2-D4F7-4E83A0D5F8B3}"/>
              </a:ext>
            </a:extLst>
          </p:cNvPr>
          <p:cNvSpPr>
            <a:spLocks noGrp="1"/>
          </p:cNvSpPr>
          <p:nvPr>
            <p:ph idx="1"/>
          </p:nvPr>
        </p:nvSpPr>
        <p:spPr>
          <a:xfrm>
            <a:off x="838200" y="1825625"/>
            <a:ext cx="4263188" cy="4351338"/>
          </a:xfrm>
        </p:spPr>
        <p:txBody>
          <a:bodyPr/>
          <a:lstStyle/>
          <a:p>
            <a:r>
              <a:rPr lang="en-US" dirty="0"/>
              <a:t>DALL-E</a:t>
            </a:r>
          </a:p>
          <a:p>
            <a:r>
              <a:rPr lang="en-US" dirty="0"/>
              <a:t>“a muscular barbarian with weapons beside a CRT television set, cinematic, 8K, studio lighting.”</a:t>
            </a:r>
          </a:p>
          <a:p>
            <a:r>
              <a:rPr lang="en-US" dirty="0"/>
              <a:t>April 2022</a:t>
            </a:r>
          </a:p>
          <a:p>
            <a:r>
              <a:rPr lang="en-US" dirty="0"/>
              <a:t>October 2023</a:t>
            </a:r>
          </a:p>
        </p:txBody>
      </p:sp>
      <p:pic>
        <p:nvPicPr>
          <p:cNvPr id="1026" name="Picture 2">
            <a:extLst>
              <a:ext uri="{FF2B5EF4-FFF2-40B4-BE49-F238E27FC236}">
                <a16:creationId xmlns:a16="http://schemas.microsoft.com/office/drawing/2014/main" id="{301C8C50-6313-3A78-1D9F-1FA03C73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445" y="1474791"/>
            <a:ext cx="6914147" cy="1915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4C5555-7803-FBB9-02D2-432CA8AA1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1" t="9287" r="27237"/>
          <a:stretch/>
        </p:blipFill>
        <p:spPr bwMode="auto">
          <a:xfrm>
            <a:off x="5922516" y="3429000"/>
            <a:ext cx="5133472" cy="3044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48D88E-0FC8-0D0F-3DE1-42E37C48A4F4}"/>
              </a:ext>
            </a:extLst>
          </p:cNvPr>
          <p:cNvSpPr txBox="1"/>
          <p:nvPr/>
        </p:nvSpPr>
        <p:spPr>
          <a:xfrm>
            <a:off x="0" y="6551227"/>
            <a:ext cx="9141823" cy="276999"/>
          </a:xfrm>
          <a:prstGeom prst="rect">
            <a:avLst/>
          </a:prstGeom>
          <a:noFill/>
        </p:spPr>
        <p:txBody>
          <a:bodyPr wrap="square">
            <a:spAutoFit/>
          </a:bodyPr>
          <a:lstStyle/>
          <a:p>
            <a:r>
              <a:rPr lang="en-US" sz="1200" dirty="0"/>
              <a:t>https://</a:t>
            </a:r>
            <a:r>
              <a:rPr lang="en-US" sz="1200" dirty="0" err="1"/>
              <a:t>arstechnica.com</a:t>
            </a:r>
            <a:r>
              <a:rPr lang="en-US" sz="1200" dirty="0"/>
              <a:t>/information-technology/2023/11/from-toy-to-tool-dall-e-3-is-a-wake-up-call-for-visual-artists-and-the-rest-of-us/</a:t>
            </a:r>
          </a:p>
        </p:txBody>
      </p:sp>
    </p:spTree>
    <p:extLst>
      <p:ext uri="{BB962C8B-B14F-4D97-AF65-F5344CB8AC3E}">
        <p14:creationId xmlns:p14="http://schemas.microsoft.com/office/powerpoint/2010/main" val="392923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757D-66CD-5B92-9B50-F11BF5AE26E9}"/>
              </a:ext>
            </a:extLst>
          </p:cNvPr>
          <p:cNvSpPr>
            <a:spLocks noGrp="1"/>
          </p:cNvSpPr>
          <p:nvPr>
            <p:ph type="title"/>
          </p:nvPr>
        </p:nvSpPr>
        <p:spPr/>
        <p:txBody>
          <a:bodyPr/>
          <a:lstStyle/>
          <a:p>
            <a:r>
              <a:rPr lang="en-US" dirty="0"/>
              <a:t>GPT-4</a:t>
            </a:r>
          </a:p>
        </p:txBody>
      </p:sp>
      <p:sp>
        <p:nvSpPr>
          <p:cNvPr id="3" name="Content Placeholder 2">
            <a:extLst>
              <a:ext uri="{FF2B5EF4-FFF2-40B4-BE49-F238E27FC236}">
                <a16:creationId xmlns:a16="http://schemas.microsoft.com/office/drawing/2014/main" id="{3FF7F0E1-C96A-3764-1C00-BA7EACE6186C}"/>
              </a:ext>
            </a:extLst>
          </p:cNvPr>
          <p:cNvSpPr>
            <a:spLocks noGrp="1"/>
          </p:cNvSpPr>
          <p:nvPr>
            <p:ph idx="1"/>
          </p:nvPr>
        </p:nvSpPr>
        <p:spPr/>
        <p:txBody>
          <a:bodyPr>
            <a:normAutofit/>
          </a:bodyPr>
          <a:lstStyle/>
          <a:p>
            <a:r>
              <a:rPr lang="en-US" dirty="0"/>
              <a:t>Powers </a:t>
            </a:r>
            <a:r>
              <a:rPr lang="en-US" dirty="0" err="1"/>
              <a:t>ChatGPT</a:t>
            </a:r>
            <a:endParaRPr lang="en-US" dirty="0"/>
          </a:p>
          <a:p>
            <a:r>
              <a:rPr lang="en-US" dirty="0"/>
              <a:t>A “Transformer-style model pre-trained to predict the next token in a document, using both publicly available data (such as internet data) and data licensed from third-party providers.”</a:t>
            </a:r>
          </a:p>
          <a:p>
            <a:endParaRPr lang="en-US" dirty="0"/>
          </a:p>
          <a:p>
            <a:r>
              <a:rPr lang="en-US" dirty="0"/>
              <a:t>“The model was then fine-tuned using Reinforcement Learning from Human Feedback (RLHF).”</a:t>
            </a:r>
          </a:p>
          <a:p>
            <a:endParaRPr lang="en-US" dirty="0"/>
          </a:p>
          <a:p>
            <a:r>
              <a:rPr lang="en-US" dirty="0"/>
              <a:t>Several thousand GPUs + petabytes of data = </a:t>
            </a:r>
            <a:r>
              <a:rPr lang="en-US" dirty="0" err="1"/>
              <a:t>ChatGPT</a:t>
            </a:r>
            <a:endParaRPr lang="en-US" dirty="0"/>
          </a:p>
        </p:txBody>
      </p:sp>
      <p:sp>
        <p:nvSpPr>
          <p:cNvPr id="4" name="Rounded Rectangular Callout 3">
            <a:extLst>
              <a:ext uri="{FF2B5EF4-FFF2-40B4-BE49-F238E27FC236}">
                <a16:creationId xmlns:a16="http://schemas.microsoft.com/office/drawing/2014/main" id="{9032F02C-81FE-7521-E45A-9F99E2536E9E}"/>
              </a:ext>
            </a:extLst>
          </p:cNvPr>
          <p:cNvSpPr/>
          <p:nvPr/>
        </p:nvSpPr>
        <p:spPr>
          <a:xfrm>
            <a:off x="5104263" y="1521725"/>
            <a:ext cx="2634018" cy="720927"/>
          </a:xfrm>
          <a:prstGeom prst="wedgeRoundRectCallout">
            <a:avLst>
              <a:gd name="adj1" fmla="val -72646"/>
              <a:gd name="adj2" fmla="val 639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 is All You Need”, 2017</a:t>
            </a:r>
          </a:p>
        </p:txBody>
      </p:sp>
      <p:sp>
        <p:nvSpPr>
          <p:cNvPr id="5" name="Rounded Rectangular Callout 4">
            <a:extLst>
              <a:ext uri="{FF2B5EF4-FFF2-40B4-BE49-F238E27FC236}">
                <a16:creationId xmlns:a16="http://schemas.microsoft.com/office/drawing/2014/main" id="{77200D88-6693-1618-9E98-9D3A211FD0CA}"/>
              </a:ext>
            </a:extLst>
          </p:cNvPr>
          <p:cNvSpPr/>
          <p:nvPr/>
        </p:nvSpPr>
        <p:spPr>
          <a:xfrm>
            <a:off x="5556912" y="4615349"/>
            <a:ext cx="3286837" cy="720926"/>
          </a:xfrm>
          <a:prstGeom prst="wedgeRoundRectCallout">
            <a:avLst>
              <a:gd name="adj1" fmla="val -64607"/>
              <a:gd name="adj2" fmla="val -354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reinforcement learning from human preferences”, 2017</a:t>
            </a:r>
          </a:p>
        </p:txBody>
      </p:sp>
    </p:spTree>
    <p:extLst>
      <p:ext uri="{BB962C8B-B14F-4D97-AF65-F5344CB8AC3E}">
        <p14:creationId xmlns:p14="http://schemas.microsoft.com/office/powerpoint/2010/main" val="24595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8E93-C803-4C9F-66C9-7D3E1958D971}"/>
              </a:ext>
            </a:extLst>
          </p:cNvPr>
          <p:cNvSpPr>
            <a:spLocks noGrp="1"/>
          </p:cNvSpPr>
          <p:nvPr>
            <p:ph type="title"/>
          </p:nvPr>
        </p:nvSpPr>
        <p:spPr/>
        <p:txBody>
          <a:bodyPr/>
          <a:lstStyle/>
          <a:p>
            <a:r>
              <a:rPr lang="en-US" dirty="0" err="1"/>
              <a:t>PaLM</a:t>
            </a:r>
            <a:r>
              <a:rPr lang="en-US" dirty="0"/>
              <a:t>, </a:t>
            </a:r>
            <a:r>
              <a:rPr lang="en-US" dirty="0" err="1"/>
              <a:t>Cerebras</a:t>
            </a:r>
            <a:r>
              <a:rPr lang="en-US" dirty="0"/>
              <a:t>, </a:t>
            </a:r>
            <a:r>
              <a:rPr lang="en-US" dirty="0" err="1"/>
              <a:t>LLaMA</a:t>
            </a:r>
            <a:r>
              <a:rPr lang="en-US" dirty="0"/>
              <a:t>, Falcon, </a:t>
            </a:r>
            <a:r>
              <a:rPr lang="en-US" dirty="0" err="1"/>
              <a:t>OpenHermes</a:t>
            </a:r>
            <a:endParaRPr lang="en-US" dirty="0"/>
          </a:p>
        </p:txBody>
      </p:sp>
      <p:sp>
        <p:nvSpPr>
          <p:cNvPr id="3" name="Content Placeholder 2">
            <a:extLst>
              <a:ext uri="{FF2B5EF4-FFF2-40B4-BE49-F238E27FC236}">
                <a16:creationId xmlns:a16="http://schemas.microsoft.com/office/drawing/2014/main" id="{713752DE-87D0-25E9-0817-7B2F74D58B76}"/>
              </a:ext>
            </a:extLst>
          </p:cNvPr>
          <p:cNvSpPr>
            <a:spLocks noGrp="1"/>
          </p:cNvSpPr>
          <p:nvPr>
            <p:ph idx="1"/>
          </p:nvPr>
        </p:nvSpPr>
        <p:spPr/>
        <p:txBody>
          <a:bodyPr/>
          <a:lstStyle/>
          <a:p>
            <a:r>
              <a:rPr lang="en-US" dirty="0"/>
              <a:t>Similar underlying architecture to </a:t>
            </a:r>
            <a:r>
              <a:rPr lang="en-US" dirty="0" err="1"/>
              <a:t>ChatGPT</a:t>
            </a:r>
            <a:endParaRPr lang="en-US" dirty="0"/>
          </a:p>
          <a:p>
            <a:r>
              <a:rPr lang="en-US" dirty="0"/>
              <a:t>Billions (to trillions?) of parameters</a:t>
            </a:r>
          </a:p>
          <a:p>
            <a:pPr lvl="1"/>
            <a:r>
              <a:rPr lang="en-US" dirty="0"/>
              <a:t>GPT-5 rumored to have ~2T parameters</a:t>
            </a:r>
          </a:p>
          <a:p>
            <a:r>
              <a:rPr lang="en-US" dirty="0"/>
              <a:t>Billions to trillions of training tokens</a:t>
            </a:r>
          </a:p>
          <a:p>
            <a:pPr lvl="1"/>
            <a:r>
              <a:rPr lang="en-US" dirty="0" err="1"/>
              <a:t>PaLM</a:t>
            </a:r>
            <a:r>
              <a:rPr lang="en-US" dirty="0"/>
              <a:t> 2 and </a:t>
            </a:r>
            <a:r>
              <a:rPr lang="en-US" dirty="0" err="1"/>
              <a:t>LLaMA</a:t>
            </a:r>
            <a:r>
              <a:rPr lang="en-US" dirty="0"/>
              <a:t> 2: 3.6T and 2T, respectively</a:t>
            </a:r>
          </a:p>
          <a:p>
            <a:r>
              <a:rPr lang="en-US" dirty="0"/>
              <a:t>Varying levels of openness</a:t>
            </a:r>
          </a:p>
          <a:p>
            <a:pPr lvl="1"/>
            <a:r>
              <a:rPr lang="en-US" dirty="0"/>
              <a:t>Some pre-trained models on </a:t>
            </a:r>
            <a:r>
              <a:rPr lang="en-US" dirty="0" err="1"/>
              <a:t>Huggingface</a:t>
            </a:r>
            <a:endParaRPr lang="en-US" dirty="0"/>
          </a:p>
          <a:p>
            <a:pPr lvl="1"/>
            <a:r>
              <a:rPr lang="en-US" dirty="0"/>
              <a:t>An open LLM + RLHF (reinforcement learning from human feedback) + RLAIF (reinforcement learning from AI feedback) + DPO (direct preference optimization) = best bang for buck, outside of </a:t>
            </a:r>
            <a:r>
              <a:rPr lang="en-US" dirty="0" err="1"/>
              <a:t>ChatGPT</a:t>
            </a:r>
            <a:r>
              <a:rPr lang="en-US" dirty="0"/>
              <a:t> or similar</a:t>
            </a:r>
          </a:p>
          <a:p>
            <a:endParaRPr lang="en-US" dirty="0"/>
          </a:p>
          <a:p>
            <a:endParaRPr lang="en-US" dirty="0"/>
          </a:p>
        </p:txBody>
      </p:sp>
    </p:spTree>
    <p:extLst>
      <p:ext uri="{BB962C8B-B14F-4D97-AF65-F5344CB8AC3E}">
        <p14:creationId xmlns:p14="http://schemas.microsoft.com/office/powerpoint/2010/main" val="13288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vintage weighing scales">
            <a:extLst>
              <a:ext uri="{FF2B5EF4-FFF2-40B4-BE49-F238E27FC236}">
                <a16:creationId xmlns:a16="http://schemas.microsoft.com/office/drawing/2014/main" id="{FEEBF5C1-0BE7-4AAE-1A47-EF774930ACD1}"/>
              </a:ext>
            </a:extLst>
          </p:cNvPr>
          <p:cNvPicPr>
            <a:picLocks noChangeAspect="1"/>
          </p:cNvPicPr>
          <p:nvPr/>
        </p:nvPicPr>
        <p:blipFill rotWithShape="1">
          <a:blip r:embed="rId3"/>
          <a:srcRect t="13103" r="-1" b="3415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CCD19254-5BCC-0AE7-6C8E-4BE1546A2724}"/>
              </a:ext>
            </a:extLst>
          </p:cNvPr>
          <p:cNvSpPr>
            <a:spLocks noGrp="1"/>
          </p:cNvSpPr>
          <p:nvPr>
            <p:ph type="title"/>
          </p:nvPr>
        </p:nvSpPr>
        <p:spPr>
          <a:xfrm>
            <a:off x="477980" y="1122363"/>
            <a:ext cx="4607367" cy="3204134"/>
          </a:xfrm>
        </p:spPr>
        <p:txBody>
          <a:bodyPr vert="horz" lIns="91440" tIns="45720" rIns="91440" bIns="45720" rtlCol="0" anchor="b">
            <a:normAutofit/>
          </a:bodyPr>
          <a:lstStyle/>
          <a:p>
            <a:r>
              <a:rPr lang="en-US" sz="4800" dirty="0">
                <a:solidFill>
                  <a:schemeClr val="bg1"/>
                </a:solidFill>
              </a:rPr>
              <a:t>Technical, Ethical, and Legal Considerations</a:t>
            </a:r>
          </a:p>
        </p:txBody>
      </p:sp>
      <p:sp>
        <p:nvSpPr>
          <p:cNvPr id="5" name="Text Placeholder 4">
            <a:extLst>
              <a:ext uri="{FF2B5EF4-FFF2-40B4-BE49-F238E27FC236}">
                <a16:creationId xmlns:a16="http://schemas.microsoft.com/office/drawing/2014/main" id="{0B87715B-193D-87DD-B025-5E9A602C8EAC}"/>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096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0C57C-E42A-1CF0-46EF-5427D20263A3}"/>
              </a:ext>
            </a:extLst>
          </p:cNvPr>
          <p:cNvSpPr>
            <a:spLocks noGrp="1"/>
          </p:cNvSpPr>
          <p:nvPr>
            <p:ph type="title"/>
          </p:nvPr>
        </p:nvSpPr>
        <p:spPr/>
        <p:txBody>
          <a:bodyPr/>
          <a:lstStyle/>
          <a:p>
            <a:r>
              <a:rPr lang="en-US" dirty="0"/>
              <a:t>This is not unique to Generative AI</a:t>
            </a:r>
          </a:p>
        </p:txBody>
      </p:sp>
      <p:sp>
        <p:nvSpPr>
          <p:cNvPr id="5" name="Content Placeholder 4">
            <a:extLst>
              <a:ext uri="{FF2B5EF4-FFF2-40B4-BE49-F238E27FC236}">
                <a16:creationId xmlns:a16="http://schemas.microsoft.com/office/drawing/2014/main" id="{BF9E173D-FDCF-34A8-26C0-508A96ED3660}"/>
              </a:ext>
            </a:extLst>
          </p:cNvPr>
          <p:cNvSpPr>
            <a:spLocks noGrp="1"/>
          </p:cNvSpPr>
          <p:nvPr>
            <p:ph idx="1"/>
          </p:nvPr>
        </p:nvSpPr>
        <p:spPr/>
        <p:txBody>
          <a:bodyPr/>
          <a:lstStyle/>
          <a:p>
            <a:r>
              <a:rPr lang="en-US" b="1" dirty="0"/>
              <a:t>We should always be considering the ethical and legal ramifications of our work</a:t>
            </a:r>
          </a:p>
          <a:p>
            <a:endParaRPr lang="en-US" b="1" dirty="0"/>
          </a:p>
          <a:p>
            <a:r>
              <a:rPr lang="en-US" b="1" dirty="0"/>
              <a:t>But: </a:t>
            </a:r>
            <a:r>
              <a:rPr lang="en-US" dirty="0"/>
              <a:t>given how widely available and easily accessed tools like </a:t>
            </a:r>
            <a:r>
              <a:rPr lang="en-US" dirty="0" err="1"/>
              <a:t>ChatGPT</a:t>
            </a:r>
            <a:r>
              <a:rPr lang="en-US" dirty="0"/>
              <a:t> are, and the hype surrounding them</a:t>
            </a:r>
          </a:p>
          <a:p>
            <a:endParaRPr lang="en-US" dirty="0"/>
          </a:p>
          <a:p>
            <a:r>
              <a:rPr lang="en-US" b="1" dirty="0"/>
              <a:t>There’s never been a better time to have these conversations</a:t>
            </a:r>
          </a:p>
          <a:p>
            <a:endParaRPr lang="en-US" dirty="0"/>
          </a:p>
        </p:txBody>
      </p:sp>
    </p:spTree>
    <p:extLst>
      <p:ext uri="{BB962C8B-B14F-4D97-AF65-F5344CB8AC3E}">
        <p14:creationId xmlns:p14="http://schemas.microsoft.com/office/powerpoint/2010/main" val="1477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A133-0885-8138-DF92-5BFAEBE6A3FE}"/>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A000E1A-71A9-625B-A9A0-53067A16BE89}"/>
              </a:ext>
            </a:extLst>
          </p:cNvPr>
          <p:cNvSpPr>
            <a:spLocks noGrp="1"/>
          </p:cNvSpPr>
          <p:nvPr>
            <p:ph idx="1"/>
          </p:nvPr>
        </p:nvSpPr>
        <p:spPr/>
        <p:txBody>
          <a:bodyPr/>
          <a:lstStyle/>
          <a:p>
            <a:r>
              <a:rPr lang="en-US" dirty="0"/>
              <a:t>Already legion!</a:t>
            </a:r>
          </a:p>
          <a:p>
            <a:endParaRPr lang="en-US" dirty="0"/>
          </a:p>
          <a:p>
            <a:r>
              <a:rPr lang="en-US" dirty="0"/>
              <a:t>Democratize access to art and figure generation</a:t>
            </a:r>
          </a:p>
          <a:p>
            <a:r>
              <a:rPr lang="en-US" dirty="0"/>
              <a:t>Interactive, natural-language interfaces</a:t>
            </a:r>
          </a:p>
          <a:p>
            <a:pPr lvl="1"/>
            <a:r>
              <a:rPr lang="en-US" dirty="0"/>
              <a:t>As opposed to arcane tricks and query optimization hacks with traditional search engines</a:t>
            </a:r>
          </a:p>
          <a:p>
            <a:r>
              <a:rPr lang="en-US" dirty="0"/>
              <a:t>Revealed clear weaknesses in our assessment protocols</a:t>
            </a:r>
          </a:p>
          <a:p>
            <a:pPr lvl="1"/>
            <a:r>
              <a:rPr lang="en-US" dirty="0"/>
              <a:t>Educational assessment (i.e., grading) should not be contingent on whether or not you had access to a chatbot</a:t>
            </a:r>
          </a:p>
        </p:txBody>
      </p:sp>
    </p:spTree>
    <p:extLst>
      <p:ext uri="{BB962C8B-B14F-4D97-AF65-F5344CB8AC3E}">
        <p14:creationId xmlns:p14="http://schemas.microsoft.com/office/powerpoint/2010/main" val="31811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6098-3CD1-74C0-8801-442E689B5193}"/>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45BA4FB-6252-7485-324E-84B5D3EC4978}"/>
              </a:ext>
            </a:extLst>
          </p:cNvPr>
          <p:cNvSpPr>
            <a:spLocks noGrp="1"/>
          </p:cNvSpPr>
          <p:nvPr>
            <p:ph idx="1"/>
          </p:nvPr>
        </p:nvSpPr>
        <p:spPr>
          <a:xfrm>
            <a:off x="838200" y="1825625"/>
            <a:ext cx="6946900" cy="4351338"/>
          </a:xfrm>
        </p:spPr>
        <p:txBody>
          <a:bodyPr/>
          <a:lstStyle/>
          <a:p>
            <a:r>
              <a:rPr lang="en-US" dirty="0"/>
              <a:t>New scientific discoveries around medicine, biology, chemistry, and biochemistry</a:t>
            </a:r>
          </a:p>
          <a:p>
            <a:r>
              <a:rPr lang="en-US" dirty="0"/>
              <a:t>Design new compounds (drugs, antibiotics, treatments) by teaching generative models about known ones</a:t>
            </a:r>
          </a:p>
          <a:p>
            <a:r>
              <a:rPr lang="en-US" dirty="0"/>
              <a:t>Keynote speaker at IOB Symposium in 2023 spoke about using LLMs to discover new proteins</a:t>
            </a:r>
          </a:p>
        </p:txBody>
      </p:sp>
      <p:pic>
        <p:nvPicPr>
          <p:cNvPr id="4" name="Picture 3" descr="A diagram of a structure&#10;&#10;Description automatically generated">
            <a:extLst>
              <a:ext uri="{FF2B5EF4-FFF2-40B4-BE49-F238E27FC236}">
                <a16:creationId xmlns:a16="http://schemas.microsoft.com/office/drawing/2014/main" id="{C1D5F302-E801-81F9-6FAD-C83D18DC7586}"/>
              </a:ext>
            </a:extLst>
          </p:cNvPr>
          <p:cNvPicPr>
            <a:picLocks noChangeAspect="1"/>
          </p:cNvPicPr>
          <p:nvPr/>
        </p:nvPicPr>
        <p:blipFill>
          <a:blip r:embed="rId3"/>
          <a:stretch>
            <a:fillRect/>
          </a:stretch>
        </p:blipFill>
        <p:spPr>
          <a:xfrm>
            <a:off x="7785100" y="828675"/>
            <a:ext cx="4406900" cy="5740400"/>
          </a:xfrm>
          <a:prstGeom prst="rect">
            <a:avLst/>
          </a:prstGeom>
        </p:spPr>
      </p:pic>
    </p:spTree>
    <p:extLst>
      <p:ext uri="{BB962C8B-B14F-4D97-AF65-F5344CB8AC3E}">
        <p14:creationId xmlns:p14="http://schemas.microsoft.com/office/powerpoint/2010/main" val="31461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AE6-C075-F00A-D903-309386D45A2D}"/>
              </a:ext>
            </a:extLst>
          </p:cNvPr>
          <p:cNvSpPr>
            <a:spLocks noGrp="1"/>
          </p:cNvSpPr>
          <p:nvPr>
            <p:ph type="title"/>
          </p:nvPr>
        </p:nvSpPr>
        <p:spPr/>
        <p:txBody>
          <a:bodyPr/>
          <a:lstStyle/>
          <a:p>
            <a:r>
              <a:rPr lang="en-US" dirty="0"/>
              <a:t>Caveat Emptor</a:t>
            </a:r>
          </a:p>
        </p:txBody>
      </p:sp>
      <p:pic>
        <p:nvPicPr>
          <p:cNvPr id="5" name="Picture 4" descr="A chart with a bird and a diagram&#10;&#10;Description automatically generated">
            <a:extLst>
              <a:ext uri="{FF2B5EF4-FFF2-40B4-BE49-F238E27FC236}">
                <a16:creationId xmlns:a16="http://schemas.microsoft.com/office/drawing/2014/main" id="{71AAAC72-0A54-C5AD-A42F-05E24D6AD4BB}"/>
              </a:ext>
            </a:extLst>
          </p:cNvPr>
          <p:cNvPicPr>
            <a:picLocks noChangeAspect="1"/>
          </p:cNvPicPr>
          <p:nvPr/>
        </p:nvPicPr>
        <p:blipFill>
          <a:blip r:embed="rId3"/>
          <a:stretch>
            <a:fillRect/>
          </a:stretch>
        </p:blipFill>
        <p:spPr>
          <a:xfrm>
            <a:off x="2309627" y="1385971"/>
            <a:ext cx="7572746" cy="5327650"/>
          </a:xfrm>
          <a:prstGeom prst="rect">
            <a:avLst/>
          </a:prstGeom>
        </p:spPr>
      </p:pic>
    </p:spTree>
    <p:extLst>
      <p:ext uri="{BB962C8B-B14F-4D97-AF65-F5344CB8AC3E}">
        <p14:creationId xmlns:p14="http://schemas.microsoft.com/office/powerpoint/2010/main" val="211517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D868-6001-00F9-25A8-AA4C2E592B00}"/>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F3373689-C6F2-FD91-04BD-4F6E39E5B067}"/>
              </a:ext>
            </a:extLst>
          </p:cNvPr>
          <p:cNvSpPr>
            <a:spLocks noGrp="1"/>
          </p:cNvSpPr>
          <p:nvPr>
            <p:ph idx="1"/>
          </p:nvPr>
        </p:nvSpPr>
        <p:spPr>
          <a:xfrm>
            <a:off x="838200" y="1825625"/>
            <a:ext cx="6278098" cy="4351338"/>
          </a:xfrm>
        </p:spPr>
        <p:txBody>
          <a:bodyPr/>
          <a:lstStyle/>
          <a:p>
            <a:r>
              <a:rPr lang="en-US" dirty="0"/>
              <a:t>Accessibility and interactivity</a:t>
            </a:r>
          </a:p>
          <a:p>
            <a:r>
              <a:rPr lang="en-US" dirty="0"/>
              <a:t>Original image (top left) interpolated along VAE latent distribution, producing different facial expressions</a:t>
            </a:r>
          </a:p>
          <a:p>
            <a:r>
              <a:rPr lang="en-US" dirty="0"/>
              <a:t>Virtual avatars, assistants, video gaming</a:t>
            </a:r>
          </a:p>
        </p:txBody>
      </p:sp>
      <p:pic>
        <p:nvPicPr>
          <p:cNvPr id="5" name="Picture 4" descr="A collage of a person's face&#10;&#10;Description automatically generated">
            <a:extLst>
              <a:ext uri="{FF2B5EF4-FFF2-40B4-BE49-F238E27FC236}">
                <a16:creationId xmlns:a16="http://schemas.microsoft.com/office/drawing/2014/main" id="{92A9E70A-08DB-606B-ADD7-04105CFBDEBE}"/>
              </a:ext>
            </a:extLst>
          </p:cNvPr>
          <p:cNvPicPr>
            <a:picLocks noChangeAspect="1"/>
          </p:cNvPicPr>
          <p:nvPr/>
        </p:nvPicPr>
        <p:blipFill>
          <a:blip r:embed="rId3"/>
          <a:stretch>
            <a:fillRect/>
          </a:stretch>
        </p:blipFill>
        <p:spPr>
          <a:xfrm>
            <a:off x="7116298" y="2115344"/>
            <a:ext cx="4749800" cy="3162300"/>
          </a:xfrm>
          <a:prstGeom prst="rect">
            <a:avLst/>
          </a:prstGeom>
        </p:spPr>
      </p:pic>
    </p:spTree>
    <p:extLst>
      <p:ext uri="{BB962C8B-B14F-4D97-AF65-F5344CB8AC3E}">
        <p14:creationId xmlns:p14="http://schemas.microsoft.com/office/powerpoint/2010/main" val="175193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BA63-4BE7-C04B-A7C2-4F9F59F6CB13}"/>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2C5A1750-0AA2-C7DE-1C19-703A2154500A}"/>
              </a:ext>
            </a:extLst>
          </p:cNvPr>
          <p:cNvSpPr>
            <a:spLocks noGrp="1"/>
          </p:cNvSpPr>
          <p:nvPr>
            <p:ph idx="1"/>
          </p:nvPr>
        </p:nvSpPr>
        <p:spPr>
          <a:xfrm>
            <a:off x="838200" y="1825625"/>
            <a:ext cx="6140116" cy="4351338"/>
          </a:xfrm>
        </p:spPr>
        <p:txBody>
          <a:bodyPr/>
          <a:lstStyle/>
          <a:p>
            <a:r>
              <a:rPr lang="en-US" dirty="0"/>
              <a:t>Recursive model training</a:t>
            </a:r>
          </a:p>
          <a:p>
            <a:pPr lvl="1"/>
            <a:r>
              <a:rPr lang="en-US" dirty="0"/>
              <a:t>As more information on the internet (images, text) is AI-generated, LLMs will ingest this data as part of their training, creating a recursive training loop</a:t>
            </a:r>
          </a:p>
          <a:p>
            <a:pPr lvl="1"/>
            <a:r>
              <a:rPr lang="en-US" dirty="0"/>
              <a:t>“The Curse of Recursion: Training on Generated Data Makes Models Forget”</a:t>
            </a:r>
          </a:p>
          <a:p>
            <a:pPr lvl="1"/>
            <a:r>
              <a:rPr lang="en-US" dirty="0">
                <a:hlinkClick r:id="rId2"/>
              </a:rPr>
              <a:t>https://arxiv.org/abs/2305.17493</a:t>
            </a:r>
            <a:endParaRPr lang="en-US" dirty="0"/>
          </a:p>
          <a:p>
            <a:endParaRPr lang="en-US" dirty="0"/>
          </a:p>
          <a:p>
            <a:endParaRPr lang="en-US" dirty="0"/>
          </a:p>
        </p:txBody>
      </p:sp>
      <p:pic>
        <p:nvPicPr>
          <p:cNvPr id="5" name="Picture 4" descr="A diagram of data and text&#10;&#10;Description automatically generated">
            <a:extLst>
              <a:ext uri="{FF2B5EF4-FFF2-40B4-BE49-F238E27FC236}">
                <a16:creationId xmlns:a16="http://schemas.microsoft.com/office/drawing/2014/main" id="{F0F005FD-E7D7-BB5C-FA73-2EFD4249D2D7}"/>
              </a:ext>
            </a:extLst>
          </p:cNvPr>
          <p:cNvPicPr>
            <a:picLocks noChangeAspect="1"/>
          </p:cNvPicPr>
          <p:nvPr/>
        </p:nvPicPr>
        <p:blipFill>
          <a:blip r:embed="rId3"/>
          <a:stretch>
            <a:fillRect/>
          </a:stretch>
        </p:blipFill>
        <p:spPr>
          <a:xfrm>
            <a:off x="6686404" y="1825624"/>
            <a:ext cx="5505596" cy="3388059"/>
          </a:xfrm>
          <a:prstGeom prst="rect">
            <a:avLst/>
          </a:prstGeom>
        </p:spPr>
      </p:pic>
    </p:spTree>
    <p:extLst>
      <p:ext uri="{BB962C8B-B14F-4D97-AF65-F5344CB8AC3E}">
        <p14:creationId xmlns:p14="http://schemas.microsoft.com/office/powerpoint/2010/main" val="69006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2F97-B79A-0979-2034-90799B44432B}"/>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DCAEF616-A548-E25E-D069-52BF147B4289}"/>
              </a:ext>
            </a:extLst>
          </p:cNvPr>
          <p:cNvSpPr>
            <a:spLocks noGrp="1"/>
          </p:cNvSpPr>
          <p:nvPr>
            <p:ph idx="1"/>
          </p:nvPr>
        </p:nvSpPr>
        <p:spPr/>
        <p:txBody>
          <a:bodyPr/>
          <a:lstStyle/>
          <a:p>
            <a:r>
              <a:rPr lang="en-US" dirty="0"/>
              <a:t>Examples of recursive model training</a:t>
            </a:r>
          </a:p>
        </p:txBody>
      </p:sp>
      <p:pic>
        <p:nvPicPr>
          <p:cNvPr id="5" name="Picture 4" descr="A graph of a graph with numbers and a red line&#10;&#10;Description automatically generated">
            <a:extLst>
              <a:ext uri="{FF2B5EF4-FFF2-40B4-BE49-F238E27FC236}">
                <a16:creationId xmlns:a16="http://schemas.microsoft.com/office/drawing/2014/main" id="{659610D9-E37D-3CA7-C21E-72DDB31C6AB2}"/>
              </a:ext>
            </a:extLst>
          </p:cNvPr>
          <p:cNvPicPr>
            <a:picLocks noChangeAspect="1"/>
          </p:cNvPicPr>
          <p:nvPr/>
        </p:nvPicPr>
        <p:blipFill>
          <a:blip r:embed="rId3"/>
          <a:stretch>
            <a:fillRect/>
          </a:stretch>
        </p:blipFill>
        <p:spPr>
          <a:xfrm>
            <a:off x="942637" y="2573382"/>
            <a:ext cx="10411163" cy="3902083"/>
          </a:xfrm>
          <a:prstGeom prst="rect">
            <a:avLst/>
          </a:prstGeom>
        </p:spPr>
      </p:pic>
      <p:pic>
        <p:nvPicPr>
          <p:cNvPr id="7" name="Picture 6" descr="A yellow and purple dots&#10;&#10;Description automatically generated">
            <a:extLst>
              <a:ext uri="{FF2B5EF4-FFF2-40B4-BE49-F238E27FC236}">
                <a16:creationId xmlns:a16="http://schemas.microsoft.com/office/drawing/2014/main" id="{F1C6DF0C-937C-FCBA-5328-B67AC9636D3A}"/>
              </a:ext>
            </a:extLst>
          </p:cNvPr>
          <p:cNvPicPr>
            <a:picLocks noChangeAspect="1"/>
          </p:cNvPicPr>
          <p:nvPr/>
        </p:nvPicPr>
        <p:blipFill>
          <a:blip r:embed="rId4"/>
          <a:stretch>
            <a:fillRect/>
          </a:stretch>
        </p:blipFill>
        <p:spPr>
          <a:xfrm>
            <a:off x="351002" y="2735974"/>
            <a:ext cx="11578895" cy="2975015"/>
          </a:xfrm>
          <a:prstGeom prst="rect">
            <a:avLst/>
          </a:prstGeom>
        </p:spPr>
      </p:pic>
      <p:pic>
        <p:nvPicPr>
          <p:cNvPr id="9" name="Picture 8" descr="A collage of numbers&#10;&#10;Description automatically generated">
            <a:extLst>
              <a:ext uri="{FF2B5EF4-FFF2-40B4-BE49-F238E27FC236}">
                <a16:creationId xmlns:a16="http://schemas.microsoft.com/office/drawing/2014/main" id="{36DC2054-9FB7-8849-DDCB-94A686AF8AE7}"/>
              </a:ext>
            </a:extLst>
          </p:cNvPr>
          <p:cNvPicPr>
            <a:picLocks noChangeAspect="1"/>
          </p:cNvPicPr>
          <p:nvPr/>
        </p:nvPicPr>
        <p:blipFill>
          <a:blip r:embed="rId5"/>
          <a:stretch>
            <a:fillRect/>
          </a:stretch>
        </p:blipFill>
        <p:spPr>
          <a:xfrm>
            <a:off x="254150" y="2864297"/>
            <a:ext cx="11683700" cy="3320252"/>
          </a:xfrm>
          <a:prstGeom prst="rect">
            <a:avLst/>
          </a:prstGeom>
        </p:spPr>
      </p:pic>
    </p:spTree>
    <p:extLst>
      <p:ext uri="{BB962C8B-B14F-4D97-AF65-F5344CB8AC3E}">
        <p14:creationId xmlns:p14="http://schemas.microsoft.com/office/powerpoint/2010/main" val="280248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3006-1CB6-155A-92F3-D0BDDFC57ED9}"/>
              </a:ext>
            </a:extLst>
          </p:cNvPr>
          <p:cNvSpPr>
            <a:spLocks noGrp="1"/>
          </p:cNvSpPr>
          <p:nvPr>
            <p:ph type="title"/>
          </p:nvPr>
        </p:nvSpPr>
        <p:spPr/>
        <p:txBody>
          <a:bodyPr/>
          <a:lstStyle/>
          <a:p>
            <a:r>
              <a:rPr lang="en-US" dirty="0"/>
              <a:t>Legal issues</a:t>
            </a:r>
          </a:p>
        </p:txBody>
      </p:sp>
      <p:sp>
        <p:nvSpPr>
          <p:cNvPr id="3" name="Content Placeholder 2">
            <a:extLst>
              <a:ext uri="{FF2B5EF4-FFF2-40B4-BE49-F238E27FC236}">
                <a16:creationId xmlns:a16="http://schemas.microsoft.com/office/drawing/2014/main" id="{E38A8042-F7FF-FFF5-64FA-F3AA6FBB4C16}"/>
              </a:ext>
            </a:extLst>
          </p:cNvPr>
          <p:cNvSpPr>
            <a:spLocks noGrp="1"/>
          </p:cNvSpPr>
          <p:nvPr>
            <p:ph idx="1"/>
          </p:nvPr>
        </p:nvSpPr>
        <p:spPr>
          <a:xfrm>
            <a:off x="838200" y="1825624"/>
            <a:ext cx="10515600" cy="5032375"/>
          </a:xfrm>
        </p:spPr>
        <p:txBody>
          <a:bodyPr/>
          <a:lstStyle/>
          <a:p>
            <a:r>
              <a:rPr lang="en-US" dirty="0"/>
              <a:t>Copyright</a:t>
            </a:r>
          </a:p>
          <a:p>
            <a:pPr lvl="1"/>
            <a:r>
              <a:rPr lang="en-US" dirty="0" err="1"/>
              <a:t>OpenAI</a:t>
            </a:r>
            <a:r>
              <a:rPr lang="en-US" dirty="0"/>
              <a:t>, </a:t>
            </a:r>
            <a:r>
              <a:rPr lang="en-US" dirty="0" err="1"/>
              <a:t>Midjourney</a:t>
            </a:r>
            <a:r>
              <a:rPr lang="en-US" dirty="0"/>
              <a:t> most likely training on image datasets </a:t>
            </a:r>
            <a:r>
              <a:rPr lang="en-US" b="1" dirty="0"/>
              <a:t>without</a:t>
            </a:r>
            <a:r>
              <a:rPr lang="en-US" dirty="0"/>
              <a:t> permission from authors</a:t>
            </a:r>
          </a:p>
          <a:p>
            <a:pPr lvl="1"/>
            <a:r>
              <a:rPr lang="en-US" dirty="0"/>
              <a:t>Currently in the US, AI-generated art cannot be copyrighted </a:t>
            </a:r>
            <a:r>
              <a:rPr lang="en-US" dirty="0">
                <a:sym typeface="Wingdings" pitchFamily="2" charset="2"/>
              </a:rPr>
              <a:t> </a:t>
            </a:r>
            <a:r>
              <a:rPr lang="en-US" b="1" dirty="0">
                <a:sym typeface="Wingdings" pitchFamily="2" charset="2"/>
              </a:rPr>
              <a:t>potential boon for public domain!</a:t>
            </a:r>
          </a:p>
          <a:p>
            <a:r>
              <a:rPr lang="en-US" dirty="0">
                <a:sym typeface="Wingdings" pitchFamily="2" charset="2"/>
              </a:rPr>
              <a:t>Plagiarism</a:t>
            </a:r>
          </a:p>
          <a:p>
            <a:pPr lvl="1"/>
            <a:r>
              <a:rPr lang="en-US" dirty="0">
                <a:sym typeface="Wingdings" pitchFamily="2" charset="2"/>
              </a:rPr>
              <a:t>Simply: if you didn’t write/code/create it </a:t>
            </a:r>
            <a:r>
              <a:rPr lang="en-US" b="1" dirty="0">
                <a:sym typeface="Wingdings" pitchFamily="2" charset="2"/>
              </a:rPr>
              <a:t>yourself</a:t>
            </a:r>
            <a:r>
              <a:rPr lang="en-US" dirty="0">
                <a:sym typeface="Wingdings" pitchFamily="2" charset="2"/>
              </a:rPr>
              <a:t>, and you didn’t otherwise specify where it came from (and sometimes, even if you did), it’s </a:t>
            </a:r>
            <a:r>
              <a:rPr lang="en-US" b="1" dirty="0">
                <a:sym typeface="Wingdings" pitchFamily="2" charset="2"/>
              </a:rPr>
              <a:t>plagiarism</a:t>
            </a:r>
            <a:endParaRPr lang="en-US" dirty="0">
              <a:sym typeface="Wingdings" pitchFamily="2" charset="2"/>
            </a:endParaRPr>
          </a:p>
          <a:p>
            <a:pPr lvl="1"/>
            <a:r>
              <a:rPr lang="en-US" dirty="0">
                <a:sym typeface="Wingdings" pitchFamily="2" charset="2"/>
              </a:rPr>
              <a:t>Is getting the answer from </a:t>
            </a:r>
            <a:r>
              <a:rPr lang="en-US" dirty="0" err="1">
                <a:sym typeface="Wingdings" pitchFamily="2" charset="2"/>
              </a:rPr>
              <a:t>ChatGPT</a:t>
            </a:r>
            <a:r>
              <a:rPr lang="en-US" dirty="0">
                <a:sym typeface="Wingdings" pitchFamily="2" charset="2"/>
              </a:rPr>
              <a:t> and presenting it as your own any different from getting the answer from your classmate and presenting it as your own?</a:t>
            </a:r>
          </a:p>
          <a:p>
            <a:pPr lvl="1"/>
            <a:r>
              <a:rPr lang="en-US" dirty="0">
                <a:sym typeface="Wingdings" pitchFamily="2" charset="2"/>
              </a:rPr>
              <a:t>Huge implications in professional fields, given current chatbot accuracy levels</a:t>
            </a:r>
          </a:p>
          <a:p>
            <a:pPr lvl="1"/>
            <a:endParaRPr lang="en-US" dirty="0">
              <a:sym typeface="Wingdings" pitchFamily="2" charset="2"/>
            </a:endParaRPr>
          </a:p>
          <a:p>
            <a:pPr lvl="1"/>
            <a:endParaRPr lang="en-US" dirty="0"/>
          </a:p>
        </p:txBody>
      </p:sp>
    </p:spTree>
    <p:extLst>
      <p:ext uri="{BB962C8B-B14F-4D97-AF65-F5344CB8AC3E}">
        <p14:creationId xmlns:p14="http://schemas.microsoft.com/office/powerpoint/2010/main" val="2085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F637-7ECB-6E15-D0D9-AB44E337175D}"/>
              </a:ext>
            </a:extLst>
          </p:cNvPr>
          <p:cNvSpPr>
            <a:spLocks noGrp="1"/>
          </p:cNvSpPr>
          <p:nvPr>
            <p:ph type="title"/>
          </p:nvPr>
        </p:nvSpPr>
        <p:spPr/>
        <p:txBody>
          <a:bodyPr/>
          <a:lstStyle/>
          <a:p>
            <a:r>
              <a:rPr lang="en-US" dirty="0"/>
              <a:t>Ethical and moral issues</a:t>
            </a:r>
          </a:p>
        </p:txBody>
      </p:sp>
      <p:sp>
        <p:nvSpPr>
          <p:cNvPr id="3" name="Content Placeholder 2">
            <a:extLst>
              <a:ext uri="{FF2B5EF4-FFF2-40B4-BE49-F238E27FC236}">
                <a16:creationId xmlns:a16="http://schemas.microsoft.com/office/drawing/2014/main" id="{D683F03E-0522-B3A4-EFBE-83E999B3B964}"/>
              </a:ext>
            </a:extLst>
          </p:cNvPr>
          <p:cNvSpPr>
            <a:spLocks noGrp="1"/>
          </p:cNvSpPr>
          <p:nvPr>
            <p:ph idx="1"/>
          </p:nvPr>
        </p:nvSpPr>
        <p:spPr>
          <a:xfrm>
            <a:off x="838200" y="1825625"/>
            <a:ext cx="4359442" cy="4351338"/>
          </a:xfrm>
        </p:spPr>
        <p:txBody>
          <a:bodyPr/>
          <a:lstStyle/>
          <a:p>
            <a:r>
              <a:rPr lang="en-US" dirty="0"/>
              <a:t>Disinformation</a:t>
            </a:r>
          </a:p>
          <a:p>
            <a:r>
              <a:rPr lang="en-US" dirty="0"/>
              <a:t>Enabling/scaling abuse</a:t>
            </a:r>
          </a:p>
          <a:p>
            <a:r>
              <a:rPr lang="en-US" dirty="0"/>
              <a:t>Environmental concerns</a:t>
            </a:r>
          </a:p>
          <a:p>
            <a:r>
              <a:rPr lang="en-US" dirty="0"/>
              <a:t>Worker exploitation</a:t>
            </a:r>
          </a:p>
          <a:p>
            <a:r>
              <a:rPr lang="en-US" dirty="0"/>
              <a:t>Hidden costs of AI</a:t>
            </a:r>
          </a:p>
          <a:p>
            <a:endParaRPr lang="en-US" dirty="0"/>
          </a:p>
        </p:txBody>
      </p:sp>
      <p:pic>
        <p:nvPicPr>
          <p:cNvPr id="2050" name="Picture 2" descr="There are many hidden costs of generative AI.">
            <a:extLst>
              <a:ext uri="{FF2B5EF4-FFF2-40B4-BE49-F238E27FC236}">
                <a16:creationId xmlns:a16="http://schemas.microsoft.com/office/drawing/2014/main" id="{FBEF0654-F0E6-F5FD-D1E3-5DB90833F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98" y="1690688"/>
            <a:ext cx="7078076" cy="3539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D9FB20-0EAE-8335-42A9-D08F6A634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371" y="4335879"/>
            <a:ext cx="9579429"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7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xit" presetSubtype="0" fill="hold" nodeType="withEffect">
                                  <p:stCondLst>
                                    <p:cond delay="0"/>
                                  </p:stCondLst>
                                  <p:childTnLst>
                                    <p:animEffect transition="out" filter="fade">
                                      <p:cBhvr>
                                        <p:cTn id="35" dur="500"/>
                                        <p:tgtEl>
                                          <p:spTgt spid="2052"/>
                                        </p:tgtEl>
                                      </p:cBhvr>
                                    </p:animEffect>
                                    <p:set>
                                      <p:cBhvr>
                                        <p:cTn id="36"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B816-75B0-692D-B4F9-06EFEAE9FD86}"/>
              </a:ext>
            </a:extLst>
          </p:cNvPr>
          <p:cNvSpPr>
            <a:spLocks noGrp="1"/>
          </p:cNvSpPr>
          <p:nvPr>
            <p:ph type="title"/>
          </p:nvPr>
        </p:nvSpPr>
        <p:spPr/>
        <p:txBody>
          <a:bodyPr/>
          <a:lstStyle/>
          <a:p>
            <a:r>
              <a:rPr lang="en-US" dirty="0"/>
              <a:t>Philosophical issues</a:t>
            </a:r>
          </a:p>
        </p:txBody>
      </p:sp>
      <p:sp>
        <p:nvSpPr>
          <p:cNvPr id="3" name="Content Placeholder 2">
            <a:extLst>
              <a:ext uri="{FF2B5EF4-FFF2-40B4-BE49-F238E27FC236}">
                <a16:creationId xmlns:a16="http://schemas.microsoft.com/office/drawing/2014/main" id="{6887CA2D-FDA3-B7F0-96D3-272FE1CAB6E5}"/>
              </a:ext>
            </a:extLst>
          </p:cNvPr>
          <p:cNvSpPr>
            <a:spLocks noGrp="1"/>
          </p:cNvSpPr>
          <p:nvPr>
            <p:ph idx="1"/>
          </p:nvPr>
        </p:nvSpPr>
        <p:spPr/>
        <p:txBody>
          <a:bodyPr>
            <a:normAutofit lnSpcReduction="10000"/>
          </a:bodyPr>
          <a:lstStyle/>
          <a:p>
            <a:r>
              <a:rPr lang="en-US" dirty="0"/>
              <a:t>Novelty</a:t>
            </a:r>
          </a:p>
          <a:p>
            <a:pPr lvl="1"/>
            <a:r>
              <a:rPr lang="en-US" dirty="0"/>
              <a:t>Is the content generated from </a:t>
            </a:r>
            <a:r>
              <a:rPr lang="en-US" dirty="0" err="1"/>
              <a:t>ChatGPT</a:t>
            </a:r>
            <a:r>
              <a:rPr lang="en-US" dirty="0"/>
              <a:t> / </a:t>
            </a:r>
            <a:r>
              <a:rPr lang="en-US" dirty="0" err="1"/>
              <a:t>Midjourney</a:t>
            </a:r>
            <a:r>
              <a:rPr lang="en-US" dirty="0"/>
              <a:t> </a:t>
            </a:r>
            <a:r>
              <a:rPr lang="en-US" b="1" dirty="0"/>
              <a:t>new</a:t>
            </a:r>
            <a:r>
              <a:rPr lang="en-US" dirty="0"/>
              <a:t>?</a:t>
            </a:r>
          </a:p>
          <a:p>
            <a:r>
              <a:rPr lang="en-US" dirty="0"/>
              <a:t>The “tool” analogy</a:t>
            </a:r>
          </a:p>
          <a:p>
            <a:pPr lvl="1"/>
            <a:r>
              <a:rPr lang="en-US" dirty="0"/>
              <a:t>Generative AI is inherently neither good nor bad, but dependent on its application</a:t>
            </a:r>
          </a:p>
          <a:p>
            <a:endParaRPr lang="en-US" dirty="0"/>
          </a:p>
          <a:p>
            <a:r>
              <a:rPr lang="en-US" dirty="0"/>
              <a:t>In 1999, French cultural theorist Paul </a:t>
            </a:r>
            <a:r>
              <a:rPr lang="en-US" dirty="0" err="1"/>
              <a:t>Virilio</a:t>
            </a:r>
            <a:r>
              <a:rPr lang="en-US" dirty="0"/>
              <a:t> wrote, "</a:t>
            </a:r>
            <a:r>
              <a:rPr lang="en-US" i="1" dirty="0"/>
              <a:t>When you invent the ship, you also invent the shipwreck; when you invent the plane you also invent the plane crash; and when you invent electricity, you invent electrocution... Every technology carries its own negativity, which is invented at the same time as technical progress</a:t>
            </a:r>
            <a:r>
              <a:rPr lang="en-US" dirty="0"/>
              <a:t>."</a:t>
            </a:r>
          </a:p>
          <a:p>
            <a:endParaRPr lang="en-US" dirty="0"/>
          </a:p>
          <a:p>
            <a:endParaRPr lang="en-US" dirty="0"/>
          </a:p>
        </p:txBody>
      </p:sp>
    </p:spTree>
    <p:extLst>
      <p:ext uri="{BB962C8B-B14F-4D97-AF65-F5344CB8AC3E}">
        <p14:creationId xmlns:p14="http://schemas.microsoft.com/office/powerpoint/2010/main" val="23073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AB57-4673-49A4-A9A1-B9BCC9EDAFE7}"/>
              </a:ext>
            </a:extLst>
          </p:cNvPr>
          <p:cNvSpPr>
            <a:spLocks noGrp="1"/>
          </p:cNvSpPr>
          <p:nvPr>
            <p:ph type="title"/>
          </p:nvPr>
        </p:nvSpPr>
        <p:spPr/>
        <p:txBody>
          <a:bodyPr/>
          <a:lstStyle/>
          <a:p>
            <a:r>
              <a:rPr lang="en-US" dirty="0"/>
              <a:t>I don’t have answers</a:t>
            </a:r>
          </a:p>
        </p:txBody>
      </p:sp>
      <p:sp>
        <p:nvSpPr>
          <p:cNvPr id="3" name="Content Placeholder 2">
            <a:extLst>
              <a:ext uri="{FF2B5EF4-FFF2-40B4-BE49-F238E27FC236}">
                <a16:creationId xmlns:a16="http://schemas.microsoft.com/office/drawing/2014/main" id="{B208B962-4B45-A6A7-13C2-EDBAEDBECABA}"/>
              </a:ext>
            </a:extLst>
          </p:cNvPr>
          <p:cNvSpPr>
            <a:spLocks noGrp="1"/>
          </p:cNvSpPr>
          <p:nvPr>
            <p:ph idx="1"/>
          </p:nvPr>
        </p:nvSpPr>
        <p:spPr/>
        <p:txBody>
          <a:bodyPr/>
          <a:lstStyle/>
          <a:p>
            <a:r>
              <a:rPr lang="en-US" dirty="0"/>
              <a:t>But we </a:t>
            </a:r>
            <a:r>
              <a:rPr lang="en-US" b="1" dirty="0"/>
              <a:t>have to</a:t>
            </a:r>
            <a:r>
              <a:rPr lang="en-US" dirty="0"/>
              <a:t> think about the pitfalls, and especially about </a:t>
            </a:r>
            <a:r>
              <a:rPr lang="en-US" b="1" dirty="0"/>
              <a:t>who the technology </a:t>
            </a:r>
            <a:r>
              <a:rPr lang="en-US" b="1"/>
              <a:t>will impact</a:t>
            </a:r>
            <a:endParaRPr lang="en-US" dirty="0"/>
          </a:p>
        </p:txBody>
      </p:sp>
    </p:spTree>
    <p:extLst>
      <p:ext uri="{BB962C8B-B14F-4D97-AF65-F5344CB8AC3E}">
        <p14:creationId xmlns:p14="http://schemas.microsoft.com/office/powerpoint/2010/main" val="3561050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4D46EAA0-8127-1AD0-1153-742BD1580525}"/>
                  </a:ext>
                </a:extLst>
              </p:cNvPr>
              <p:cNvGraphicFramePr>
                <a:graphicFrameLocks noGrp="1"/>
              </p:cNvGraphicFramePr>
              <p:nvPr>
                <p:extLst>
                  <p:ext uri="{D42A27DB-BD31-4B8C-83A1-F6EECF244321}">
                    <p14:modId xmlns:p14="http://schemas.microsoft.com/office/powerpoint/2010/main" val="2793241951"/>
                  </p:ext>
                </p:extLst>
              </p:nvPr>
            </p:nvGraphicFramePr>
            <p:xfrm>
              <a:off x="3657600" y="1015795"/>
              <a:ext cx="8580283" cy="48264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4D46EAA0-8127-1AD0-1153-742BD1580525}"/>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3657600" y="1015795"/>
                <a:ext cx="8580283" cy="4826409"/>
              </a:xfrm>
              <a:prstGeom prst="rect">
                <a:avLst/>
              </a:prstGeom>
            </p:spPr>
          </p:pic>
        </mc:Fallback>
      </mc:AlternateContent>
      <p:pic>
        <p:nvPicPr>
          <p:cNvPr id="6" name="Picture 5">
            <a:extLst>
              <a:ext uri="{FF2B5EF4-FFF2-40B4-BE49-F238E27FC236}">
                <a16:creationId xmlns:a16="http://schemas.microsoft.com/office/drawing/2014/main" id="{45D80A69-070C-A5EE-7E28-324BD2F870F2}"/>
              </a:ext>
            </a:extLst>
          </p:cNvPr>
          <p:cNvPicPr>
            <a:picLocks noChangeAspect="1"/>
          </p:cNvPicPr>
          <p:nvPr/>
        </p:nvPicPr>
        <p:blipFill>
          <a:blip r:embed="rId5"/>
          <a:srcRect l="23503" t="33963" r="23164" b="11843"/>
          <a:stretch/>
        </p:blipFill>
        <p:spPr>
          <a:xfrm>
            <a:off x="0" y="1570703"/>
            <a:ext cx="3657600" cy="3716593"/>
          </a:xfrm>
          <a:prstGeom prst="rect">
            <a:avLst/>
          </a:prstGeom>
        </p:spPr>
      </p:pic>
    </p:spTree>
    <p:extLst>
      <p:ext uri="{BB962C8B-B14F-4D97-AF65-F5344CB8AC3E}">
        <p14:creationId xmlns:p14="http://schemas.microsoft.com/office/powerpoint/2010/main" val="1831193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a:t>DBNs, RBMs, Denoising &amp; Variational Autoencoders, GANs, AR models, LD</a:t>
            </a:r>
          </a:p>
          <a:p>
            <a:pPr lvl="1"/>
            <a:r>
              <a:rPr lang="en-US" dirty="0"/>
              <a:t>All ways of learning a generating distribution from data in deep neural architectures</a:t>
            </a:r>
          </a:p>
          <a:p>
            <a:r>
              <a:rPr lang="en-US" dirty="0"/>
              <a:t>Deployments of generative AI</a:t>
            </a:r>
          </a:p>
          <a:p>
            <a:pPr lvl="1"/>
            <a:r>
              <a:rPr lang="en-US" dirty="0"/>
              <a:t>Commercial products (</a:t>
            </a:r>
            <a:r>
              <a:rPr lang="en-US" dirty="0" err="1"/>
              <a:t>ChatGPT</a:t>
            </a:r>
            <a:r>
              <a:rPr lang="en-US" dirty="0"/>
              <a:t>, Stable Diffusion, </a:t>
            </a:r>
            <a:r>
              <a:rPr lang="en-US" dirty="0" err="1"/>
              <a:t>Midjourney</a:t>
            </a:r>
            <a:r>
              <a:rPr lang="en-US" dirty="0"/>
              <a:t>, DALL-E)</a:t>
            </a:r>
          </a:p>
          <a:p>
            <a:pPr lvl="1"/>
            <a:r>
              <a:rPr lang="en-US" dirty="0"/>
              <a:t>Possibilities, advantages, moral/ethical/legal/philosophical considerations</a:t>
            </a:r>
          </a:p>
          <a:p>
            <a:pPr lvl="1"/>
            <a:r>
              <a:rPr lang="en-US" dirty="0"/>
              <a:t>Consider the possible use-cases</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55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a:p>
            <a:r>
              <a:rPr lang="en-US" dirty="0"/>
              <a:t>“Diffusion Models in Vision: A Survey”, </a:t>
            </a:r>
            <a:r>
              <a:rPr lang="en-US" dirty="0">
                <a:hlinkClick r:id="rId11"/>
              </a:rPr>
              <a:t>https://ieeexplore.ieee.org/iel7/34/4359286/10081412.pdf</a:t>
            </a:r>
            <a:r>
              <a:rPr lang="en-US" dirty="0"/>
              <a:t> </a:t>
            </a:r>
          </a:p>
          <a:p>
            <a:r>
              <a:rPr lang="en-US" dirty="0"/>
              <a:t>“GPT-4 Technical Report”, </a:t>
            </a:r>
            <a:r>
              <a:rPr lang="en-US" dirty="0">
                <a:hlinkClick r:id="rId12"/>
              </a:rPr>
              <a:t>https://arxiv.org/abs/2303.08774</a:t>
            </a:r>
            <a:r>
              <a:rPr lang="en-US" dirty="0"/>
              <a:t> </a:t>
            </a:r>
          </a:p>
          <a:p>
            <a:r>
              <a:rPr lang="en-US" dirty="0"/>
              <a:t>“Deep reinforcement learning from human preferences”, </a:t>
            </a:r>
            <a:r>
              <a:rPr lang="en-US" dirty="0">
                <a:hlinkClick r:id="rId13"/>
              </a:rPr>
              <a:t>https://proceedings.neurips.cc/paper_files/paper/2017/file/d5e2c0adad503c91f91df240d0cd4e49-Paper.pdf</a:t>
            </a:r>
            <a:r>
              <a:rPr lang="en-US" dirty="0"/>
              <a:t> </a:t>
            </a:r>
          </a:p>
          <a:p>
            <a:r>
              <a:rPr lang="en-US" dirty="0"/>
              <a:t>"An introduction to variational autoencoders”, </a:t>
            </a:r>
            <a:r>
              <a:rPr lang="en-US" dirty="0">
                <a:hlinkClick r:id="rId14"/>
              </a:rPr>
              <a:t>https://www.nowpublishers.com/article/DownloadSummary/MAL-056</a:t>
            </a:r>
            <a:r>
              <a:rPr lang="en-US" dirty="0"/>
              <a:t> </a:t>
            </a:r>
          </a:p>
          <a:p>
            <a:r>
              <a:rPr lang="en-US" dirty="0"/>
              <a:t>“Probabilistic Machine Learning, Advanced Topics”, Kevin Murphy. Part IV: Generation. </a:t>
            </a:r>
            <a:r>
              <a:rPr lang="en-US" dirty="0">
                <a:hlinkClick r:id="rId15"/>
              </a:rPr>
              <a:t>https://probml.github.io/pml-book/book2.html</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C54F81-E9F3-2BED-7E3B-5C75E9048415}"/>
              </a:ext>
            </a:extLst>
          </p:cNvPr>
          <p:cNvPicPr>
            <a:picLocks noChangeAspect="1"/>
          </p:cNvPicPr>
          <p:nvPr/>
        </p:nvPicPr>
        <p:blipFill rotWithShape="1">
          <a:blip r:embed="rId2"/>
          <a:srcRect t="5858"/>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7F2734-8A17-F4EF-207F-4DD436E3B644}"/>
              </a:ext>
            </a:extLst>
          </p:cNvPr>
          <p:cNvSpPr>
            <a:spLocks noGrp="1"/>
          </p:cNvSpPr>
          <p:nvPr>
            <p:ph type="title"/>
          </p:nvPr>
        </p:nvSpPr>
        <p:spPr>
          <a:xfrm>
            <a:off x="404553" y="3091928"/>
            <a:ext cx="10391784" cy="2387600"/>
          </a:xfrm>
        </p:spPr>
        <p:txBody>
          <a:bodyPr vert="horz" lIns="91440" tIns="45720" rIns="91440" bIns="45720" rtlCol="0" anchor="b">
            <a:normAutofit/>
          </a:bodyPr>
          <a:lstStyle/>
          <a:p>
            <a:r>
              <a:rPr lang="en-US" sz="6600" dirty="0">
                <a:solidFill>
                  <a:schemeClr val="bg1"/>
                </a:solidFill>
              </a:rPr>
              <a:t>What are generative models?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305957C-02AF-A8AB-2A98-8E25034D8C45}"/>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bg1"/>
              </a:solidFill>
            </a:endParaRPr>
          </a:p>
        </p:txBody>
      </p:sp>
    </p:spTree>
    <p:extLst>
      <p:ext uri="{BB962C8B-B14F-4D97-AF65-F5344CB8AC3E}">
        <p14:creationId xmlns:p14="http://schemas.microsoft.com/office/powerpoint/2010/main" val="4164192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C071-3B2A-6290-CE33-6C463EA5225E}"/>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93893172-5A48-0084-81FF-46A490662C6A}"/>
              </a:ext>
            </a:extLst>
          </p:cNvPr>
          <p:cNvSpPr>
            <a:spLocks noGrp="1"/>
          </p:cNvSpPr>
          <p:nvPr>
            <p:ph idx="1"/>
          </p:nvPr>
        </p:nvSpPr>
        <p:spPr>
          <a:xfrm>
            <a:off x="838200" y="1825624"/>
            <a:ext cx="10515600" cy="5032375"/>
          </a:xfrm>
        </p:spPr>
        <p:txBody>
          <a:bodyPr>
            <a:normAutofit/>
          </a:bodyPr>
          <a:lstStyle/>
          <a:p>
            <a:r>
              <a:rPr lang="en-US" dirty="0"/>
              <a:t>Homework 5 due by the end of the day TODAY</a:t>
            </a:r>
          </a:p>
          <a:p>
            <a:r>
              <a:rPr lang="en-US" dirty="0"/>
              <a:t>Final Project Presentations start </a:t>
            </a:r>
            <a:r>
              <a:rPr lang="en-US" b="1" dirty="0"/>
              <a:t>next Tuesday</a:t>
            </a:r>
            <a:r>
              <a:rPr lang="en-US" dirty="0"/>
              <a:t> (and continue through next Wednesday and Thursday)</a:t>
            </a:r>
          </a:p>
          <a:p>
            <a:pPr lvl="1"/>
            <a:r>
              <a:rPr lang="en-US" b="1" dirty="0"/>
              <a:t>Presentation order on the day are randomly assigned on each day</a:t>
            </a:r>
          </a:p>
          <a:p>
            <a:pPr lvl="1"/>
            <a:r>
              <a:rPr lang="en-US" dirty="0"/>
              <a:t>20 minutes + 3 minutes for Q&amp;A</a:t>
            </a:r>
          </a:p>
          <a:p>
            <a:pPr lvl="1"/>
            <a:r>
              <a:rPr lang="en-US" dirty="0"/>
              <a:t>Please attend and support your classmates even after you’ve given your talks—they worked hard, too!</a:t>
            </a:r>
          </a:p>
          <a:p>
            <a:pPr lvl="1"/>
            <a:r>
              <a:rPr lang="en-US" dirty="0"/>
              <a:t>If you need a specific time slot contact me ASAP</a:t>
            </a:r>
          </a:p>
          <a:p>
            <a:r>
              <a:rPr lang="en-US" b="1" dirty="0"/>
              <a:t>NO LECTURE on Thursday, April 17</a:t>
            </a:r>
          </a:p>
          <a:p>
            <a:r>
              <a:rPr lang="en-US" dirty="0"/>
              <a:t>Course evaluations—please fill them out!</a:t>
            </a:r>
          </a:p>
          <a:p>
            <a:pPr lvl="1"/>
            <a:r>
              <a:rPr lang="en-US" dirty="0" err="1"/>
              <a:t>eval.franklin.uga.edu</a:t>
            </a:r>
            <a:r>
              <a:rPr lang="en-US" dirty="0"/>
              <a:t> </a:t>
            </a:r>
          </a:p>
        </p:txBody>
      </p:sp>
    </p:spTree>
    <p:extLst>
      <p:ext uri="{BB962C8B-B14F-4D97-AF65-F5344CB8AC3E}">
        <p14:creationId xmlns:p14="http://schemas.microsoft.com/office/powerpoint/2010/main" val="9412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B835-89BA-48B4-21E6-4D45A36E14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B87F1-D01A-B170-1F83-5ADA5223AE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143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012D-A6CF-930E-817A-4BCB6A05504C}"/>
              </a:ext>
            </a:extLst>
          </p:cNvPr>
          <p:cNvSpPr>
            <a:spLocks noGrp="1"/>
          </p:cNvSpPr>
          <p:nvPr>
            <p:ph type="title"/>
          </p:nvPr>
        </p:nvSpPr>
        <p:spPr/>
        <p:txBody>
          <a:bodyPr/>
          <a:lstStyle/>
          <a:p>
            <a:r>
              <a:rPr lang="en-US" dirty="0"/>
              <a:t>Generative Models</a:t>
            </a:r>
          </a:p>
        </p:txBody>
      </p:sp>
      <p:sp>
        <p:nvSpPr>
          <p:cNvPr id="3" name="Content Placeholder 2">
            <a:extLst>
              <a:ext uri="{FF2B5EF4-FFF2-40B4-BE49-F238E27FC236}">
                <a16:creationId xmlns:a16="http://schemas.microsoft.com/office/drawing/2014/main" id="{AAB24AC0-E34C-4D12-7AE4-BB1A564DD817}"/>
              </a:ext>
            </a:extLst>
          </p:cNvPr>
          <p:cNvSpPr>
            <a:spLocks noGrp="1"/>
          </p:cNvSpPr>
          <p:nvPr>
            <p:ph idx="1"/>
          </p:nvPr>
        </p:nvSpPr>
        <p:spPr>
          <a:xfrm>
            <a:off x="838201" y="1825625"/>
            <a:ext cx="5482388" cy="4351338"/>
          </a:xfrm>
        </p:spPr>
        <p:txBody>
          <a:bodyPr/>
          <a:lstStyle/>
          <a:p>
            <a:r>
              <a:rPr lang="en-US" dirty="0"/>
              <a:t>Learning a </a:t>
            </a:r>
            <a:r>
              <a:rPr lang="en-US" i="1" dirty="0"/>
              <a:t>distribution</a:t>
            </a:r>
            <a:r>
              <a:rPr lang="en-US" dirty="0"/>
              <a:t> or </a:t>
            </a:r>
            <a:r>
              <a:rPr lang="en-US" i="1" dirty="0"/>
              <a:t>manifold</a:t>
            </a:r>
            <a:endParaRPr lang="en-US" dirty="0"/>
          </a:p>
          <a:p>
            <a:pPr lvl="1"/>
            <a:r>
              <a:rPr lang="en-US" dirty="0"/>
              <a:t>Statistical notion of </a:t>
            </a:r>
            <a:r>
              <a:rPr lang="en-US" i="1" dirty="0"/>
              <a:t>how the data were generated</a:t>
            </a:r>
          </a:p>
          <a:p>
            <a:r>
              <a:rPr lang="en-US" dirty="0"/>
              <a:t>P(X) asks: how </a:t>
            </a:r>
            <a:r>
              <a:rPr lang="en-US" i="1" dirty="0"/>
              <a:t>likely</a:t>
            </a:r>
            <a:r>
              <a:rPr lang="en-US" dirty="0"/>
              <a:t> is the data point X?</a:t>
            </a:r>
          </a:p>
          <a:p>
            <a:pPr lvl="1"/>
            <a:r>
              <a:rPr lang="en-US" dirty="0"/>
              <a:t>If likely -&gt; X was </a:t>
            </a:r>
            <a:r>
              <a:rPr lang="en-US" b="1" dirty="0"/>
              <a:t>generated</a:t>
            </a:r>
            <a:r>
              <a:rPr lang="en-US" dirty="0"/>
              <a:t> by this process</a:t>
            </a:r>
          </a:p>
          <a:p>
            <a:r>
              <a:rPr lang="en-US" dirty="0"/>
              <a:t>Compare to P(Y), which asks: how likely is the </a:t>
            </a:r>
            <a:r>
              <a:rPr lang="en-US" i="1" dirty="0"/>
              <a:t>label</a:t>
            </a:r>
            <a:r>
              <a:rPr lang="en-US" dirty="0"/>
              <a:t>?</a:t>
            </a:r>
          </a:p>
          <a:p>
            <a:pPr lvl="1"/>
            <a:r>
              <a:rPr lang="en-US" dirty="0"/>
              <a:t>If likely -&gt; X has label Y</a:t>
            </a:r>
          </a:p>
          <a:p>
            <a:pPr lvl="1"/>
            <a:endParaRPr lang="en-US" dirty="0"/>
          </a:p>
        </p:txBody>
      </p:sp>
      <p:pic>
        <p:nvPicPr>
          <p:cNvPr id="4" name="Picture 3">
            <a:extLst>
              <a:ext uri="{FF2B5EF4-FFF2-40B4-BE49-F238E27FC236}">
                <a16:creationId xmlns:a16="http://schemas.microsoft.com/office/drawing/2014/main" id="{34D907A4-60F5-B73D-80AF-20C1B19B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586" y="0"/>
            <a:ext cx="5055269" cy="3210539"/>
          </a:xfrm>
          <a:prstGeom prst="rect">
            <a:avLst/>
          </a:prstGeom>
        </p:spPr>
      </p:pic>
      <p:pic>
        <p:nvPicPr>
          <p:cNvPr id="5" name="Picture 4">
            <a:extLst>
              <a:ext uri="{FF2B5EF4-FFF2-40B4-BE49-F238E27FC236}">
                <a16:creationId xmlns:a16="http://schemas.microsoft.com/office/drawing/2014/main" id="{23732073-6786-0087-E5C1-F449A3F4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056" y="3060699"/>
            <a:ext cx="5257800" cy="3797301"/>
          </a:xfrm>
          <a:prstGeom prst="rect">
            <a:avLst/>
          </a:prstGeom>
        </p:spPr>
      </p:pic>
    </p:spTree>
    <p:extLst>
      <p:ext uri="{BB962C8B-B14F-4D97-AF65-F5344CB8AC3E}">
        <p14:creationId xmlns:p14="http://schemas.microsoft.com/office/powerpoint/2010/main" val="75751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FB505B09-B78F-5443-AB3A-E5F2BA63D531}">
  <we:reference id="wa104381526" version="1.0.0.2" store="en-US" storeType="OMEX"/>
  <we:alternateReferences>
    <we:reference id="WA104381526" version="1.0.0.2" store="" storeType="OMEX"/>
  </we:alternateReferences>
  <we:properties>
    <we:property name="FormID" value="&quot;HmwhqGNNUkOMO1D6HxR1sUhzaXiMHbdIo3NisdGkGphUNEhaS1g0WFQxMEJMTVdXWjhQUDc1TEdCWS4u&quot;"/>
    <we:property name="FormMode" value="&quot;Desig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10258</TotalTime>
  <Words>2813</Words>
  <Application>Microsoft Macintosh PowerPoint</Application>
  <PresentationFormat>Widescreen</PresentationFormat>
  <Paragraphs>314</Paragraphs>
  <Slides>51</Slides>
  <Notes>23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Arial</vt:lpstr>
      <vt:lpstr>Calibri</vt:lpstr>
      <vt:lpstr>Calibri Light</vt:lpstr>
      <vt:lpstr>Cambria Math</vt:lpstr>
      <vt:lpstr>CMMI6</vt:lpstr>
      <vt:lpstr>CMMI9</vt:lpstr>
      <vt:lpstr>CMMIB6</vt:lpstr>
      <vt:lpstr>CMMIB9</vt:lpstr>
      <vt:lpstr>CMR6</vt:lpstr>
      <vt:lpstr>CMR9</vt:lpstr>
      <vt:lpstr>CMSY6</vt:lpstr>
      <vt:lpstr>CMSY9</vt:lpstr>
      <vt:lpstr>SFTI0900</vt:lpstr>
      <vt:lpstr>Wingdings</vt:lpstr>
      <vt:lpstr>Office Theme</vt:lpstr>
      <vt:lpstr>Generative AI</vt:lpstr>
      <vt:lpstr>The Neural Network Zoo</vt:lpstr>
      <vt:lpstr>The Neural Network Zoo</vt:lpstr>
      <vt:lpstr>Caveat Emptor</vt:lpstr>
      <vt:lpstr>What are generative models?</vt:lpstr>
      <vt:lpstr>What is a “generative model”?</vt:lpstr>
      <vt:lpstr>Generative Models</vt:lpstr>
      <vt:lpstr>Generative Models</vt:lpstr>
      <vt:lpstr>Generative Models</vt:lpstr>
      <vt:lpstr>Types of generative models</vt:lpstr>
      <vt:lpstr>Probabilistic Graphical Models</vt:lpstr>
      <vt:lpstr>Variational Inference</vt:lpstr>
      <vt:lpstr>Variational Inference</vt:lpstr>
      <vt:lpstr>Recall: Autoencoders</vt:lpstr>
      <vt:lpstr>Denoising Autoencoders</vt:lpstr>
      <vt:lpstr>Denoising Autoencoders</vt:lpstr>
      <vt:lpstr>Variational Autoencoders (VAEs)</vt:lpstr>
      <vt:lpstr>Restricted Boltzmann Machines (RBMs)</vt:lpstr>
      <vt:lpstr>Deep Belief Nets (DBNs)</vt:lpstr>
      <vt:lpstr>Generative Adversarial Networks (GANs)</vt:lpstr>
      <vt:lpstr>GANs</vt:lpstr>
      <vt:lpstr>GANs</vt:lpstr>
      <vt:lpstr>GANs</vt:lpstr>
      <vt:lpstr>GANs</vt:lpstr>
      <vt:lpstr>VAEs versus GANs</vt:lpstr>
      <vt:lpstr>Autoregressive (AR) Models</vt:lpstr>
      <vt:lpstr>Latent Diffusion</vt:lpstr>
      <vt:lpstr>Latent Diffusion</vt:lpstr>
      <vt:lpstr>Large Language Models (LLMs)</vt:lpstr>
      <vt:lpstr>Commercial generative models</vt:lpstr>
      <vt:lpstr>Probably screaming into the void here, but…</vt:lpstr>
      <vt:lpstr>DALL-E, Midjourney, Stable Diffusion, Firefly</vt:lpstr>
      <vt:lpstr>Evolution of Image generators</vt:lpstr>
      <vt:lpstr>GPT-4</vt:lpstr>
      <vt:lpstr>PaLM, Cerebras, LLaMA, Falcon, OpenHermes</vt:lpstr>
      <vt:lpstr>Technical, Ethical, and Legal Considerations</vt:lpstr>
      <vt:lpstr>This is not unique to Generative AI</vt:lpstr>
      <vt:lpstr>Advantages of Generative AI</vt:lpstr>
      <vt:lpstr>Advantages of Generative AI</vt:lpstr>
      <vt:lpstr>Advantages of Generative AI</vt:lpstr>
      <vt:lpstr>Technical issues</vt:lpstr>
      <vt:lpstr>Technical issues</vt:lpstr>
      <vt:lpstr>Legal issues</vt:lpstr>
      <vt:lpstr>Ethical and moral issues</vt:lpstr>
      <vt:lpstr>Philosophical issues</vt:lpstr>
      <vt:lpstr>I don’t have answers</vt:lpstr>
      <vt:lpstr>PowerPoint Presentation</vt:lpstr>
      <vt:lpstr>Conclusions</vt:lpstr>
      <vt:lpstr>References</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529</cp:revision>
  <cp:lastPrinted>2017-11-16T00:17:26Z</cp:lastPrinted>
  <dcterms:created xsi:type="dcterms:W3CDTF">2017-09-09T20:28:18Z</dcterms:created>
  <dcterms:modified xsi:type="dcterms:W3CDTF">2025-04-15T18:14:29Z</dcterms:modified>
</cp:coreProperties>
</file>